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2583"/>
    <a:srgbClr val="E84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CFB657-E1FE-04A7-69CC-41599752CE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DC86595-591B-66F7-FACF-D5AC12605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9214DE-6295-6962-8A84-DFFCFB5EF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1771-F682-4D43-AC77-A8AF204A6F40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C2D3BE-5FBA-237C-6DA9-40696EA48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01F8D7-C327-E04B-C88C-525D86E7D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DB77-6ADD-474A-B8FE-522A58B805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62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DFDE96-ED68-FEFD-8176-D56D4B9C3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29DB22-D35F-E1C2-1A64-D6CF07DBFB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C29C89-0271-B710-BC7F-8B816C359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1771-F682-4D43-AC77-A8AF204A6F40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19BFF4-8D78-C050-A6F5-BBC1FD287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B54F6F-6982-9ABB-57DA-F718F2F8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DB77-6ADD-474A-B8FE-522A58B805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527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104FD62-9CD1-916B-8360-B86A8E0706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409F6F5-C7F9-CBC5-96F6-2F3B284398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661D7C-11EF-071B-88D3-1A918ABE1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1771-F682-4D43-AC77-A8AF204A6F40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9D205B-8B75-49DC-3DBF-0E570C7F0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8E6B7C-0D0B-5484-A3A3-4DC3B2D0F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DB77-6ADD-474A-B8FE-522A58B805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3309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3C51BA-1B52-6138-0F5F-0F241F01D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F55A5A-C430-CDF8-BAE7-CB11E131B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AF43DC-7D43-A8FF-3B38-25F785AAB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1771-F682-4D43-AC77-A8AF204A6F40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EC3AA9-9BD5-4B35-E1D4-1235FF361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D5C4A7-2C91-1A3B-8817-5CE60360A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DB77-6ADD-474A-B8FE-522A58B805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528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EF8940-91E9-80FA-499C-F4B130494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521290-9B1E-849D-D694-F960F418C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1F250B-77B0-AB83-1E5E-8D44F71BF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1771-F682-4D43-AC77-A8AF204A6F40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5D9472-6808-F35E-1339-C74498428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9BA6A4-6785-7A84-53F9-5E6D297F1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DB77-6ADD-474A-B8FE-522A58B805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14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902827-AB82-BD00-6D72-C20B33F81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C2E549-7A58-E5E5-2867-5784A1743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4C36B9D-82AA-6BFC-4FD4-964468645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F0FCBA0-BC6B-B72E-3713-0CC041E8D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1771-F682-4D43-AC77-A8AF204A6F40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E75AEE-49FE-5813-1983-548609EB5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A45FCD8-7C48-217B-0916-0A2ECD4B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DB77-6ADD-474A-B8FE-522A58B805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0707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C0BD45-CF73-4EF7-B5F4-823EEADB6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1054AD2-2B8E-1862-8A4C-07DCAF529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2AF225C-94AE-352A-C0D4-82A8AB1DA9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DF46C01-48AA-713B-C9D9-9B5555347E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55603DD-6AF9-C54C-36E8-35EBD88AD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C5094E7-4952-72ED-9810-621C1D782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1771-F682-4D43-AC77-A8AF204A6F40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F04D71D-A118-B3B7-C252-47D8FCF86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A4DE182-C7C6-6C5B-4897-68B5F8904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DB77-6ADD-474A-B8FE-522A58B805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8651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CD786B-1C17-DD42-4407-3E8EFDB8B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39532A3-5E08-A5AA-F970-456E18099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1771-F682-4D43-AC77-A8AF204A6F40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B83584-AA20-62E7-A5AB-0D2BDFDED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1BB24CE-7CC3-86F1-6E6C-3A52284A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DB77-6ADD-474A-B8FE-522A58B805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4397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F4DC45F-8B9A-A37F-2AB0-85374DA48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1771-F682-4D43-AC77-A8AF204A6F40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04E1126-B692-B052-C56E-EED3C629A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85163BA-4DDE-4DEB-E818-BA3DFCD68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DB77-6ADD-474A-B8FE-522A58B805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89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D93D7E-1AC6-4B11-C78C-77127FC77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77AC05-CC45-BC2C-75D7-42F29328D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7903F7-D08F-D850-9B2C-FC291398A0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289FC40-8493-D21A-F60E-D141DEA2D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1771-F682-4D43-AC77-A8AF204A6F40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00E98C8-8532-E7E0-144E-67CD963DE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0F7EFE2-3327-CCD3-E945-952529DE2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DB77-6ADD-474A-B8FE-522A58B805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2629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BBB68B-CC6F-CD73-F635-E069F82B4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F78ACCF-70DD-69D2-28F5-C2557119E1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4CD6328-878D-E77D-48E0-47345F17F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6733C85-EEBE-0266-D216-1F0C98EF6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1771-F682-4D43-AC77-A8AF204A6F40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A5B08ED-11BC-6E4F-2819-623C30460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B75614-A636-DB31-4861-536FA48C7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DB77-6ADD-474A-B8FE-522A58B805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876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93BC63A-1504-7573-62AB-9826CAF81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AF0792-8F93-AD32-F6DD-4E1295300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32581A-3E64-D64D-B476-A4F3BC8014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FF1771-F682-4D43-AC77-A8AF204A6F40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9B7334-F065-7691-7B60-13D96DD55E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252348-7E66-3316-4673-A63BA8DE81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ACDB77-6ADD-474A-B8FE-522A58B805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504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39" name="Connecteur : en angle 1138">
            <a:extLst>
              <a:ext uri="{FF2B5EF4-FFF2-40B4-BE49-F238E27FC236}">
                <a16:creationId xmlns:a16="http://schemas.microsoft.com/office/drawing/2014/main" id="{7E9E758E-3345-80E1-BB71-AA50A701974D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 rot="16200000" flipH="1">
            <a:off x="6169395" y="-791842"/>
            <a:ext cx="2590402" cy="7363905"/>
          </a:xfrm>
          <a:prstGeom prst="bentConnector3">
            <a:avLst>
              <a:gd name="adj1" fmla="val 93634"/>
            </a:avLst>
          </a:prstGeom>
          <a:ln>
            <a:solidFill>
              <a:srgbClr val="E84E0E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AF1FA8BC-86D9-411C-E513-65BB034CA960}"/>
              </a:ext>
            </a:extLst>
          </p:cNvPr>
          <p:cNvSpPr/>
          <p:nvPr/>
        </p:nvSpPr>
        <p:spPr>
          <a:xfrm>
            <a:off x="5092598" y="281209"/>
            <a:ext cx="1243767" cy="495372"/>
          </a:xfrm>
          <a:prstGeom prst="roundRect">
            <a:avLst/>
          </a:prstGeom>
          <a:ln>
            <a:solidFill>
              <a:srgbClr val="4C25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/>
              <a:t>Bureau du CA</a:t>
            </a:r>
          </a:p>
        </p:txBody>
      </p:sp>
      <p:pic>
        <p:nvPicPr>
          <p:cNvPr id="1026" name="Picture 2" descr="Association Valentin Haüy">
            <a:extLst>
              <a:ext uri="{FF2B5EF4-FFF2-40B4-BE49-F238E27FC236}">
                <a16:creationId xmlns:a16="http://schemas.microsoft.com/office/drawing/2014/main" id="{CAFE9113-7524-691E-A49D-85D1AE58B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98" y="253775"/>
            <a:ext cx="2393547" cy="1601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A934D8D8-52B9-9720-73A5-A1DF4DCD7E84}"/>
              </a:ext>
            </a:extLst>
          </p:cNvPr>
          <p:cNvSpPr/>
          <p:nvPr/>
        </p:nvSpPr>
        <p:spPr>
          <a:xfrm>
            <a:off x="3160761" y="1099537"/>
            <a:ext cx="1243765" cy="495373"/>
          </a:xfrm>
          <a:prstGeom prst="roundRect">
            <a:avLst/>
          </a:prstGeom>
          <a:ln>
            <a:solidFill>
              <a:srgbClr val="4C25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/>
              <a:t>Directeur Général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D7655444-53AF-1E9A-6B5B-B732AEA896B3}"/>
              </a:ext>
            </a:extLst>
          </p:cNvPr>
          <p:cNvSpPr/>
          <p:nvPr/>
        </p:nvSpPr>
        <p:spPr>
          <a:xfrm>
            <a:off x="10689916" y="4185312"/>
            <a:ext cx="913265" cy="491497"/>
          </a:xfrm>
          <a:prstGeom prst="roundRect">
            <a:avLst/>
          </a:prstGeom>
          <a:noFill/>
          <a:ln w="38100">
            <a:solidFill>
              <a:srgbClr val="4C25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Comités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AF490D07-0DDE-29F6-E226-A78EB286894A}"/>
              </a:ext>
            </a:extLst>
          </p:cNvPr>
          <p:cNvSpPr/>
          <p:nvPr/>
        </p:nvSpPr>
        <p:spPr>
          <a:xfrm>
            <a:off x="1563695" y="4186112"/>
            <a:ext cx="1243766" cy="491497"/>
          </a:xfrm>
          <a:prstGeom prst="roundRect">
            <a:avLst/>
          </a:prstGeom>
          <a:noFill/>
          <a:ln w="38100">
            <a:solidFill>
              <a:srgbClr val="4C25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Etablissements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C5F68E84-BC30-6491-D5D1-5608A92748C4}"/>
              </a:ext>
            </a:extLst>
          </p:cNvPr>
          <p:cNvSpPr/>
          <p:nvPr/>
        </p:nvSpPr>
        <p:spPr>
          <a:xfrm>
            <a:off x="7255465" y="1423387"/>
            <a:ext cx="1597196" cy="491497"/>
          </a:xfrm>
          <a:prstGeom prst="roundRect">
            <a:avLst/>
          </a:prstGeom>
          <a:noFill/>
          <a:ln w="38100">
            <a:solidFill>
              <a:srgbClr val="4C25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Siège : fonctions supports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B5830CC5-D9E9-539B-3F5E-774E03DDE37B}"/>
              </a:ext>
            </a:extLst>
          </p:cNvPr>
          <p:cNvSpPr/>
          <p:nvPr/>
        </p:nvSpPr>
        <p:spPr>
          <a:xfrm>
            <a:off x="263706" y="5307692"/>
            <a:ext cx="1540270" cy="336831"/>
          </a:xfrm>
          <a:prstGeom prst="roundRect">
            <a:avLst/>
          </a:prstGeom>
          <a:ln>
            <a:solidFill>
              <a:srgbClr val="4C25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 La Villette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4DB6CB71-A69E-E33F-BEC3-8EF51591D669}"/>
              </a:ext>
            </a:extLst>
          </p:cNvPr>
          <p:cNvSpPr/>
          <p:nvPr/>
        </p:nvSpPr>
        <p:spPr>
          <a:xfrm>
            <a:off x="263705" y="5834666"/>
            <a:ext cx="1540270" cy="336831"/>
          </a:xfrm>
          <a:prstGeom prst="roundRect">
            <a:avLst/>
          </a:prstGeom>
          <a:ln>
            <a:solidFill>
              <a:srgbClr val="4C25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Escolore</a:t>
            </a:r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 FA / FH / ESAT / SAVS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8A0740AC-D543-91B2-9482-C4B016C8E5DE}"/>
              </a:ext>
            </a:extLst>
          </p:cNvPr>
          <p:cNvSpPr/>
          <p:nvPr/>
        </p:nvSpPr>
        <p:spPr>
          <a:xfrm>
            <a:off x="263705" y="6361640"/>
            <a:ext cx="1540270" cy="336831"/>
          </a:xfrm>
          <a:prstGeom prst="roundRect">
            <a:avLst/>
          </a:prstGeom>
          <a:ln>
            <a:solidFill>
              <a:srgbClr val="4C25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CFRP : Centre de formation / FH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81A58A0A-7906-B291-7618-6BC01E024798}"/>
              </a:ext>
            </a:extLst>
          </p:cNvPr>
          <p:cNvSpPr/>
          <p:nvPr/>
        </p:nvSpPr>
        <p:spPr>
          <a:xfrm>
            <a:off x="2503560" y="4778217"/>
            <a:ext cx="1540270" cy="336831"/>
          </a:xfrm>
          <a:prstGeom prst="roundRect">
            <a:avLst/>
          </a:prstGeom>
          <a:ln>
            <a:solidFill>
              <a:srgbClr val="4C25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SAVS DV + SAMSAH  Paris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BE071B5C-5F90-434C-4020-08F1C68269F4}"/>
              </a:ext>
            </a:extLst>
          </p:cNvPr>
          <p:cNvSpPr/>
          <p:nvPr/>
        </p:nvSpPr>
        <p:spPr>
          <a:xfrm>
            <a:off x="2503561" y="5834666"/>
            <a:ext cx="1540270" cy="336831"/>
          </a:xfrm>
          <a:prstGeom prst="roundRect">
            <a:avLst/>
          </a:prstGeom>
          <a:ln>
            <a:solidFill>
              <a:srgbClr val="4C25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fr-FR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Witkowska</a:t>
            </a:r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 FV / FH / ESAT / SAVS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77976EDA-AC44-7096-ADBB-533D6143829A}"/>
              </a:ext>
            </a:extLst>
          </p:cNvPr>
          <p:cNvSpPr/>
          <p:nvPr/>
        </p:nvSpPr>
        <p:spPr>
          <a:xfrm>
            <a:off x="2503560" y="6361640"/>
            <a:ext cx="1540270" cy="336831"/>
          </a:xfrm>
          <a:prstGeom prst="roundRect">
            <a:avLst/>
          </a:prstGeom>
          <a:ln>
            <a:solidFill>
              <a:srgbClr val="4C25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 / </a:t>
            </a:r>
            <a:r>
              <a:rPr lang="fr-FR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Sessad</a:t>
            </a:r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C7BAE522-018F-E284-883C-3AB4D3D9E0ED}"/>
              </a:ext>
            </a:extLst>
          </p:cNvPr>
          <p:cNvSpPr/>
          <p:nvPr/>
        </p:nvSpPr>
        <p:spPr>
          <a:xfrm>
            <a:off x="263704" y="4780718"/>
            <a:ext cx="1540270" cy="336831"/>
          </a:xfrm>
          <a:prstGeom prst="roundRect">
            <a:avLst/>
          </a:prstGeom>
          <a:ln>
            <a:solidFill>
              <a:srgbClr val="4C25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Ateliers Valentin Haüy de Nantes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5FA81710-3F18-3E4A-1C2C-7F9C7219905B}"/>
              </a:ext>
            </a:extLst>
          </p:cNvPr>
          <p:cNvSpPr/>
          <p:nvPr/>
        </p:nvSpPr>
        <p:spPr>
          <a:xfrm>
            <a:off x="2486223" y="338218"/>
            <a:ext cx="1597066" cy="384377"/>
          </a:xfrm>
          <a:prstGeom prst="roundRect">
            <a:avLst>
              <a:gd name="adj" fmla="val 0"/>
            </a:avLst>
          </a:prstGeom>
          <a:ln>
            <a:solidFill>
              <a:srgbClr val="4C25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Contrôle interne</a:t>
            </a:r>
          </a:p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Gestion des legs</a:t>
            </a:r>
          </a:p>
        </p:txBody>
      </p:sp>
      <p:cxnSp>
        <p:nvCxnSpPr>
          <p:cNvPr id="19" name="Connecteur : en angle 18">
            <a:extLst>
              <a:ext uri="{FF2B5EF4-FFF2-40B4-BE49-F238E27FC236}">
                <a16:creationId xmlns:a16="http://schemas.microsoft.com/office/drawing/2014/main" id="{24886C2A-880F-464E-8F37-C2230D070195}"/>
              </a:ext>
            </a:extLst>
          </p:cNvPr>
          <p:cNvCxnSpPr>
            <a:cxnSpLocks/>
            <a:stCxn id="7" idx="2"/>
            <a:endCxn id="15" idx="3"/>
          </p:cNvCxnSpPr>
          <p:nvPr/>
        </p:nvCxnSpPr>
        <p:spPr>
          <a:xfrm rot="5400000">
            <a:off x="1859014" y="4622569"/>
            <a:ext cx="271525" cy="381604"/>
          </a:xfrm>
          <a:prstGeom prst="bentConnector2">
            <a:avLst/>
          </a:prstGeom>
          <a:ln>
            <a:solidFill>
              <a:srgbClr val="E84E0E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 : en angle 20">
            <a:extLst>
              <a:ext uri="{FF2B5EF4-FFF2-40B4-BE49-F238E27FC236}">
                <a16:creationId xmlns:a16="http://schemas.microsoft.com/office/drawing/2014/main" id="{5D59D8E3-552B-EE8D-7616-4A57BB5293C5}"/>
              </a:ext>
            </a:extLst>
          </p:cNvPr>
          <p:cNvCxnSpPr>
            <a:cxnSpLocks/>
            <a:stCxn id="7" idx="2"/>
            <a:endCxn id="9" idx="3"/>
          </p:cNvCxnSpPr>
          <p:nvPr/>
        </p:nvCxnSpPr>
        <p:spPr>
          <a:xfrm rot="5400000">
            <a:off x="1595528" y="4886057"/>
            <a:ext cx="798499" cy="381602"/>
          </a:xfrm>
          <a:prstGeom prst="bentConnector2">
            <a:avLst/>
          </a:prstGeom>
          <a:ln>
            <a:solidFill>
              <a:srgbClr val="E84E0E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 : en angle 23">
            <a:extLst>
              <a:ext uri="{FF2B5EF4-FFF2-40B4-BE49-F238E27FC236}">
                <a16:creationId xmlns:a16="http://schemas.microsoft.com/office/drawing/2014/main" id="{7E102C4D-1D94-AF08-AD18-0626A2142F40}"/>
              </a:ext>
            </a:extLst>
          </p:cNvPr>
          <p:cNvCxnSpPr>
            <a:cxnSpLocks/>
            <a:stCxn id="7" idx="2"/>
            <a:endCxn id="10" idx="3"/>
          </p:cNvCxnSpPr>
          <p:nvPr/>
        </p:nvCxnSpPr>
        <p:spPr>
          <a:xfrm rot="5400000">
            <a:off x="1332041" y="5149544"/>
            <a:ext cx="1325473" cy="381603"/>
          </a:xfrm>
          <a:prstGeom prst="bentConnector2">
            <a:avLst/>
          </a:prstGeom>
          <a:ln>
            <a:solidFill>
              <a:srgbClr val="E84E0E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 : en angle 26">
            <a:extLst>
              <a:ext uri="{FF2B5EF4-FFF2-40B4-BE49-F238E27FC236}">
                <a16:creationId xmlns:a16="http://schemas.microsoft.com/office/drawing/2014/main" id="{7D7C1176-08F7-458D-C862-99BB7071EDEA}"/>
              </a:ext>
            </a:extLst>
          </p:cNvPr>
          <p:cNvCxnSpPr>
            <a:cxnSpLocks/>
            <a:stCxn id="7" idx="2"/>
            <a:endCxn id="11" idx="3"/>
          </p:cNvCxnSpPr>
          <p:nvPr/>
        </p:nvCxnSpPr>
        <p:spPr>
          <a:xfrm rot="5400000">
            <a:off x="1068554" y="5413031"/>
            <a:ext cx="1852447" cy="381603"/>
          </a:xfrm>
          <a:prstGeom prst="bentConnector2">
            <a:avLst/>
          </a:prstGeom>
          <a:ln>
            <a:solidFill>
              <a:srgbClr val="E84E0E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 : en angle 29">
            <a:extLst>
              <a:ext uri="{FF2B5EF4-FFF2-40B4-BE49-F238E27FC236}">
                <a16:creationId xmlns:a16="http://schemas.microsoft.com/office/drawing/2014/main" id="{30DBD5B9-C822-A9CE-5747-AB075D6A4A2F}"/>
              </a:ext>
            </a:extLst>
          </p:cNvPr>
          <p:cNvCxnSpPr>
            <a:cxnSpLocks/>
            <a:stCxn id="7" idx="2"/>
            <a:endCxn id="12" idx="1"/>
          </p:cNvCxnSpPr>
          <p:nvPr/>
        </p:nvCxnSpPr>
        <p:spPr>
          <a:xfrm rot="16200000" flipH="1">
            <a:off x="2210057" y="4653130"/>
            <a:ext cx="269024" cy="317982"/>
          </a:xfrm>
          <a:prstGeom prst="bentConnector2">
            <a:avLst/>
          </a:prstGeom>
          <a:ln>
            <a:solidFill>
              <a:srgbClr val="E84E0E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 : en angle 32">
            <a:extLst>
              <a:ext uri="{FF2B5EF4-FFF2-40B4-BE49-F238E27FC236}">
                <a16:creationId xmlns:a16="http://schemas.microsoft.com/office/drawing/2014/main" id="{8DAC3F93-5321-ADD1-F50F-A1439205E8A5}"/>
              </a:ext>
            </a:extLst>
          </p:cNvPr>
          <p:cNvCxnSpPr>
            <a:cxnSpLocks/>
            <a:stCxn id="7" idx="2"/>
            <a:endCxn id="13" idx="1"/>
          </p:cNvCxnSpPr>
          <p:nvPr/>
        </p:nvCxnSpPr>
        <p:spPr>
          <a:xfrm rot="16200000" flipH="1">
            <a:off x="1681833" y="5181353"/>
            <a:ext cx="1325473" cy="317983"/>
          </a:xfrm>
          <a:prstGeom prst="bentConnector2">
            <a:avLst/>
          </a:prstGeom>
          <a:ln>
            <a:solidFill>
              <a:srgbClr val="E84E0E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 : en angle 35">
            <a:extLst>
              <a:ext uri="{FF2B5EF4-FFF2-40B4-BE49-F238E27FC236}">
                <a16:creationId xmlns:a16="http://schemas.microsoft.com/office/drawing/2014/main" id="{EF7BADF0-DC00-755D-2C1F-9D08709DBF65}"/>
              </a:ext>
            </a:extLst>
          </p:cNvPr>
          <p:cNvCxnSpPr>
            <a:cxnSpLocks/>
            <a:stCxn id="7" idx="2"/>
            <a:endCxn id="14" idx="1"/>
          </p:cNvCxnSpPr>
          <p:nvPr/>
        </p:nvCxnSpPr>
        <p:spPr>
          <a:xfrm rot="16200000" flipH="1">
            <a:off x="1418346" y="5444841"/>
            <a:ext cx="1852447" cy="317982"/>
          </a:xfrm>
          <a:prstGeom prst="bentConnector2">
            <a:avLst/>
          </a:prstGeom>
          <a:ln>
            <a:solidFill>
              <a:srgbClr val="E84E0E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 : en angle 38">
            <a:extLst>
              <a:ext uri="{FF2B5EF4-FFF2-40B4-BE49-F238E27FC236}">
                <a16:creationId xmlns:a16="http://schemas.microsoft.com/office/drawing/2014/main" id="{850C3347-64C7-EBC6-36AB-D3512753F91E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 rot="5400000">
            <a:off x="4587085" y="-27860"/>
            <a:ext cx="322956" cy="1931838"/>
          </a:xfrm>
          <a:prstGeom prst="bentConnector3">
            <a:avLst>
              <a:gd name="adj1" fmla="val 50000"/>
            </a:avLst>
          </a:prstGeom>
          <a:ln>
            <a:solidFill>
              <a:srgbClr val="E84E0E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 : en angle 43">
            <a:extLst>
              <a:ext uri="{FF2B5EF4-FFF2-40B4-BE49-F238E27FC236}">
                <a16:creationId xmlns:a16="http://schemas.microsoft.com/office/drawing/2014/main" id="{30BFD8C4-EE1E-874F-F951-69174FEC3E02}"/>
              </a:ext>
            </a:extLst>
          </p:cNvPr>
          <p:cNvCxnSpPr>
            <a:cxnSpLocks/>
            <a:stCxn id="4" idx="3"/>
            <a:endCxn id="6" idx="0"/>
          </p:cNvCxnSpPr>
          <p:nvPr/>
        </p:nvCxnSpPr>
        <p:spPr>
          <a:xfrm>
            <a:off x="6336365" y="528895"/>
            <a:ext cx="4810184" cy="3656417"/>
          </a:xfrm>
          <a:prstGeom prst="bentConnector2">
            <a:avLst/>
          </a:prstGeom>
          <a:ln>
            <a:solidFill>
              <a:srgbClr val="E84E0E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 : coins arrondis 42">
            <a:extLst>
              <a:ext uri="{FF2B5EF4-FFF2-40B4-BE49-F238E27FC236}">
                <a16:creationId xmlns:a16="http://schemas.microsoft.com/office/drawing/2014/main" id="{B446533F-2EDE-B5A4-FE4F-2CF8CFCCF946}"/>
              </a:ext>
            </a:extLst>
          </p:cNvPr>
          <p:cNvSpPr/>
          <p:nvPr/>
        </p:nvSpPr>
        <p:spPr>
          <a:xfrm>
            <a:off x="6017282" y="4185313"/>
            <a:ext cx="1597196" cy="491497"/>
          </a:xfrm>
          <a:prstGeom prst="roundRect">
            <a:avLst/>
          </a:prstGeom>
          <a:noFill/>
          <a:ln w="38100">
            <a:solidFill>
              <a:srgbClr val="4C25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Pôle Missions sociales</a:t>
            </a:r>
          </a:p>
        </p:txBody>
      </p:sp>
      <p:sp>
        <p:nvSpPr>
          <p:cNvPr id="47" name="Rectangle : coins arrondis 46">
            <a:extLst>
              <a:ext uri="{FF2B5EF4-FFF2-40B4-BE49-F238E27FC236}">
                <a16:creationId xmlns:a16="http://schemas.microsoft.com/office/drawing/2014/main" id="{4E458F11-ABCE-FB9E-991D-802A51DF5E4A}"/>
              </a:ext>
            </a:extLst>
          </p:cNvPr>
          <p:cNvSpPr/>
          <p:nvPr/>
        </p:nvSpPr>
        <p:spPr>
          <a:xfrm>
            <a:off x="6683174" y="2311530"/>
            <a:ext cx="2141025" cy="537700"/>
          </a:xfrm>
          <a:prstGeom prst="roundRect">
            <a:avLst/>
          </a:prstGeom>
          <a:ln>
            <a:solidFill>
              <a:srgbClr val="4C25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Direction du développement des ressources et de la communication</a:t>
            </a: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F7A64AC4-9F59-3839-A987-46BA38FBA2BB}"/>
              </a:ext>
            </a:extLst>
          </p:cNvPr>
          <p:cNvSpPr/>
          <p:nvPr/>
        </p:nvSpPr>
        <p:spPr>
          <a:xfrm>
            <a:off x="9371400" y="2293742"/>
            <a:ext cx="1540270" cy="938898"/>
          </a:xfrm>
          <a:prstGeom prst="roundRect">
            <a:avLst/>
          </a:prstGeom>
          <a:ln>
            <a:solidFill>
              <a:srgbClr val="4C25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Services généraux</a:t>
            </a:r>
          </a:p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Comptabilité</a:t>
            </a:r>
          </a:p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Informatique</a:t>
            </a:r>
          </a:p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Service juridique</a:t>
            </a:r>
          </a:p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Assurances</a:t>
            </a:r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8807A832-4AED-7566-9BDC-BA92BC0555CA}"/>
              </a:ext>
            </a:extLst>
          </p:cNvPr>
          <p:cNvSpPr/>
          <p:nvPr/>
        </p:nvSpPr>
        <p:spPr>
          <a:xfrm>
            <a:off x="6983551" y="2990792"/>
            <a:ext cx="1540270" cy="925529"/>
          </a:xfrm>
          <a:prstGeom prst="roundRect">
            <a:avLst/>
          </a:prstGeom>
          <a:ln>
            <a:solidFill>
              <a:srgbClr val="4C25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Communication</a:t>
            </a:r>
          </a:p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Marketing Direct Philanthropie</a:t>
            </a:r>
          </a:p>
          <a:p>
            <a:pPr algn="ctr"/>
            <a:r>
              <a:rPr lang="fr-FR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Relations testateurs</a:t>
            </a:r>
            <a:endParaRPr lang="fr-F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Digital</a:t>
            </a:r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19B756F9-A3B3-2DE0-D25B-F5AFA97F97E7}"/>
              </a:ext>
            </a:extLst>
          </p:cNvPr>
          <p:cNvSpPr/>
          <p:nvPr/>
        </p:nvSpPr>
        <p:spPr>
          <a:xfrm>
            <a:off x="4791530" y="2297744"/>
            <a:ext cx="1540270" cy="378287"/>
          </a:xfrm>
          <a:prstGeom prst="roundRect">
            <a:avLst/>
          </a:prstGeom>
          <a:ln>
            <a:solidFill>
              <a:srgbClr val="4C25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Direction des ressources humaines</a:t>
            </a:r>
          </a:p>
        </p:txBody>
      </p:sp>
      <p:cxnSp>
        <p:nvCxnSpPr>
          <p:cNvPr id="54" name="Connecteur : en angle 53">
            <a:extLst>
              <a:ext uri="{FF2B5EF4-FFF2-40B4-BE49-F238E27FC236}">
                <a16:creationId xmlns:a16="http://schemas.microsoft.com/office/drawing/2014/main" id="{DAEBACB4-0BE1-F2AB-5B9B-EFFCB0898151}"/>
              </a:ext>
            </a:extLst>
          </p:cNvPr>
          <p:cNvCxnSpPr>
            <a:cxnSpLocks/>
            <a:stCxn id="8" idx="2"/>
            <a:endCxn id="53" idx="0"/>
          </p:cNvCxnSpPr>
          <p:nvPr/>
        </p:nvCxnSpPr>
        <p:spPr>
          <a:xfrm rot="5400000">
            <a:off x="6616434" y="860115"/>
            <a:ext cx="382860" cy="2492398"/>
          </a:xfrm>
          <a:prstGeom prst="bentConnector3">
            <a:avLst>
              <a:gd name="adj1" fmla="val 50000"/>
            </a:avLst>
          </a:prstGeom>
          <a:ln>
            <a:solidFill>
              <a:srgbClr val="E84E0E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 : en angle 54">
            <a:extLst>
              <a:ext uri="{FF2B5EF4-FFF2-40B4-BE49-F238E27FC236}">
                <a16:creationId xmlns:a16="http://schemas.microsoft.com/office/drawing/2014/main" id="{8422728F-8EFD-B973-382D-C8EC09BF227F}"/>
              </a:ext>
            </a:extLst>
          </p:cNvPr>
          <p:cNvCxnSpPr>
            <a:cxnSpLocks/>
            <a:stCxn id="8" idx="2"/>
            <a:endCxn id="47" idx="0"/>
          </p:cNvCxnSpPr>
          <p:nvPr/>
        </p:nvCxnSpPr>
        <p:spPr>
          <a:xfrm rot="5400000">
            <a:off x="7705552" y="1963019"/>
            <a:ext cx="396646" cy="300376"/>
          </a:xfrm>
          <a:prstGeom prst="bentConnector3">
            <a:avLst>
              <a:gd name="adj1" fmla="val 50000"/>
            </a:avLst>
          </a:prstGeom>
          <a:ln>
            <a:solidFill>
              <a:srgbClr val="E84E0E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 : en angle 57">
            <a:extLst>
              <a:ext uri="{FF2B5EF4-FFF2-40B4-BE49-F238E27FC236}">
                <a16:creationId xmlns:a16="http://schemas.microsoft.com/office/drawing/2014/main" id="{6C39101B-12B5-CFD4-D812-B78DE6B671CE}"/>
              </a:ext>
            </a:extLst>
          </p:cNvPr>
          <p:cNvCxnSpPr>
            <a:cxnSpLocks/>
            <a:stCxn id="8" idx="2"/>
            <a:endCxn id="50" idx="0"/>
          </p:cNvCxnSpPr>
          <p:nvPr/>
        </p:nvCxnSpPr>
        <p:spPr>
          <a:xfrm rot="16200000" flipH="1">
            <a:off x="8908370" y="1060577"/>
            <a:ext cx="378858" cy="2087472"/>
          </a:xfrm>
          <a:prstGeom prst="bentConnector3">
            <a:avLst>
              <a:gd name="adj1" fmla="val 53352"/>
            </a:avLst>
          </a:prstGeom>
          <a:ln>
            <a:solidFill>
              <a:srgbClr val="E84E0E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 : en angle 58">
            <a:extLst>
              <a:ext uri="{FF2B5EF4-FFF2-40B4-BE49-F238E27FC236}">
                <a16:creationId xmlns:a16="http://schemas.microsoft.com/office/drawing/2014/main" id="{777EE9AF-3291-1C78-B66C-73D8BEEDF3CF}"/>
              </a:ext>
            </a:extLst>
          </p:cNvPr>
          <p:cNvCxnSpPr>
            <a:cxnSpLocks/>
            <a:stCxn id="47" idx="2"/>
            <a:endCxn id="51" idx="0"/>
          </p:cNvCxnSpPr>
          <p:nvPr/>
        </p:nvCxnSpPr>
        <p:spPr>
          <a:xfrm rot="5400000">
            <a:off x="7682906" y="2920011"/>
            <a:ext cx="141562" cy="1"/>
          </a:xfrm>
          <a:prstGeom prst="bentConnector3">
            <a:avLst>
              <a:gd name="adj1" fmla="val 50000"/>
            </a:avLst>
          </a:prstGeom>
          <a:ln>
            <a:solidFill>
              <a:srgbClr val="E84E0E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2ED070FF-47D2-67F7-1D6D-34F3F4AB1B31}"/>
              </a:ext>
            </a:extLst>
          </p:cNvPr>
          <p:cNvSpPr/>
          <p:nvPr/>
        </p:nvSpPr>
        <p:spPr>
          <a:xfrm>
            <a:off x="10376414" y="5292822"/>
            <a:ext cx="1541266" cy="336831"/>
          </a:xfrm>
          <a:prstGeom prst="roundRect">
            <a:avLst/>
          </a:prstGeom>
          <a:ln>
            <a:solidFill>
              <a:srgbClr val="4C25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126 implantations locales</a:t>
            </a:r>
          </a:p>
        </p:txBody>
      </p:sp>
      <p:cxnSp>
        <p:nvCxnSpPr>
          <p:cNvPr id="1030" name="Connecteur : en angle 1029">
            <a:extLst>
              <a:ext uri="{FF2B5EF4-FFF2-40B4-BE49-F238E27FC236}">
                <a16:creationId xmlns:a16="http://schemas.microsoft.com/office/drawing/2014/main" id="{7C0E36BD-25ED-2A8D-4E39-351373D1192E}"/>
              </a:ext>
            </a:extLst>
          </p:cNvPr>
          <p:cNvCxnSpPr>
            <a:cxnSpLocks/>
            <a:stCxn id="6" idx="2"/>
            <a:endCxn id="62" idx="0"/>
          </p:cNvCxnSpPr>
          <p:nvPr/>
        </p:nvCxnSpPr>
        <p:spPr>
          <a:xfrm rot="16200000" flipH="1">
            <a:off x="10838792" y="4984566"/>
            <a:ext cx="616013" cy="498"/>
          </a:xfrm>
          <a:prstGeom prst="bentConnector3">
            <a:avLst>
              <a:gd name="adj1" fmla="val 50000"/>
            </a:avLst>
          </a:prstGeom>
          <a:ln>
            <a:solidFill>
              <a:srgbClr val="E84E0E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4" name="Rectangle : coins arrondis 1033">
            <a:extLst>
              <a:ext uri="{FF2B5EF4-FFF2-40B4-BE49-F238E27FC236}">
                <a16:creationId xmlns:a16="http://schemas.microsoft.com/office/drawing/2014/main" id="{1A0E21B7-411B-3420-9498-B47555B2B7BA}"/>
              </a:ext>
            </a:extLst>
          </p:cNvPr>
          <p:cNvSpPr/>
          <p:nvPr/>
        </p:nvSpPr>
        <p:spPr>
          <a:xfrm>
            <a:off x="5810250" y="5247597"/>
            <a:ext cx="2017304" cy="1473497"/>
          </a:xfrm>
          <a:prstGeom prst="roundRect">
            <a:avLst/>
          </a:prstGeom>
          <a:ln>
            <a:solidFill>
              <a:srgbClr val="4C25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Médiathèque</a:t>
            </a:r>
          </a:p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Pôle accessibilité</a:t>
            </a:r>
          </a:p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Pôle adaptation ouvrage numérique</a:t>
            </a:r>
          </a:p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Service social</a:t>
            </a:r>
          </a:p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Centre d’enregistrement</a:t>
            </a:r>
          </a:p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Service matériel spécialisé</a:t>
            </a:r>
          </a:p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Imprimerie</a:t>
            </a:r>
          </a:p>
        </p:txBody>
      </p:sp>
      <p:cxnSp>
        <p:nvCxnSpPr>
          <p:cNvPr id="1068" name="Connecteur : en angle 1067">
            <a:extLst>
              <a:ext uri="{FF2B5EF4-FFF2-40B4-BE49-F238E27FC236}">
                <a16:creationId xmlns:a16="http://schemas.microsoft.com/office/drawing/2014/main" id="{BCA31AB4-826F-53A7-308B-A485EFB94F95}"/>
              </a:ext>
            </a:extLst>
          </p:cNvPr>
          <p:cNvCxnSpPr>
            <a:cxnSpLocks/>
            <a:stCxn id="4" idx="1"/>
            <a:endCxn id="17" idx="3"/>
          </p:cNvCxnSpPr>
          <p:nvPr/>
        </p:nvCxnSpPr>
        <p:spPr>
          <a:xfrm rot="10800000" flipV="1">
            <a:off x="4083290" y="528895"/>
            <a:ext cx="1009309" cy="1512"/>
          </a:xfrm>
          <a:prstGeom prst="bentConnector3">
            <a:avLst>
              <a:gd name="adj1" fmla="val 50000"/>
            </a:avLst>
          </a:prstGeom>
          <a:ln>
            <a:solidFill>
              <a:srgbClr val="E84E0E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5" name="Connecteur : en angle 1084">
            <a:extLst>
              <a:ext uri="{FF2B5EF4-FFF2-40B4-BE49-F238E27FC236}">
                <a16:creationId xmlns:a16="http://schemas.microsoft.com/office/drawing/2014/main" id="{9B4B9E8B-0261-3876-5608-BAA84B74497F}"/>
              </a:ext>
            </a:extLst>
          </p:cNvPr>
          <p:cNvCxnSpPr>
            <a:cxnSpLocks/>
            <a:stCxn id="7" idx="2"/>
          </p:cNvCxnSpPr>
          <p:nvPr/>
        </p:nvCxnSpPr>
        <p:spPr>
          <a:xfrm rot="16200000" flipH="1">
            <a:off x="1948405" y="4914782"/>
            <a:ext cx="792328" cy="317982"/>
          </a:xfrm>
          <a:prstGeom prst="bentConnector2">
            <a:avLst/>
          </a:prstGeom>
          <a:ln>
            <a:solidFill>
              <a:srgbClr val="E84E0E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3" name="Connecteur : en angle 1122">
            <a:extLst>
              <a:ext uri="{FF2B5EF4-FFF2-40B4-BE49-F238E27FC236}">
                <a16:creationId xmlns:a16="http://schemas.microsoft.com/office/drawing/2014/main" id="{22850E37-780F-D617-5721-BDC66DEAA5E1}"/>
              </a:ext>
            </a:extLst>
          </p:cNvPr>
          <p:cNvCxnSpPr>
            <a:cxnSpLocks/>
            <a:stCxn id="5" idx="2"/>
            <a:endCxn id="8" idx="1"/>
          </p:cNvCxnSpPr>
          <p:nvPr/>
        </p:nvCxnSpPr>
        <p:spPr>
          <a:xfrm rot="16200000" flipH="1">
            <a:off x="5481941" y="-104388"/>
            <a:ext cx="74226" cy="3472821"/>
          </a:xfrm>
          <a:prstGeom prst="bentConnector2">
            <a:avLst/>
          </a:prstGeom>
          <a:ln>
            <a:solidFill>
              <a:srgbClr val="E84E0E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6" name="Connecteur : en angle 1125">
            <a:extLst>
              <a:ext uri="{FF2B5EF4-FFF2-40B4-BE49-F238E27FC236}">
                <a16:creationId xmlns:a16="http://schemas.microsoft.com/office/drawing/2014/main" id="{2C8EEC71-02D4-5E54-43C5-7C25B792CB23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 rot="5400000">
            <a:off x="1688510" y="2091978"/>
            <a:ext cx="2591202" cy="1597066"/>
          </a:xfrm>
          <a:prstGeom prst="bentConnector3">
            <a:avLst>
              <a:gd name="adj1" fmla="val 93376"/>
            </a:avLst>
          </a:prstGeom>
          <a:ln>
            <a:solidFill>
              <a:srgbClr val="E84E0E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8" name="Connecteur : en angle 1147">
            <a:extLst>
              <a:ext uri="{FF2B5EF4-FFF2-40B4-BE49-F238E27FC236}">
                <a16:creationId xmlns:a16="http://schemas.microsoft.com/office/drawing/2014/main" id="{B312C0EF-C2F4-7B72-FD8C-AD820533EFE7}"/>
              </a:ext>
            </a:extLst>
          </p:cNvPr>
          <p:cNvCxnSpPr>
            <a:cxnSpLocks/>
            <a:stCxn id="41" idx="2"/>
            <a:endCxn id="1034" idx="0"/>
          </p:cNvCxnSpPr>
          <p:nvPr/>
        </p:nvCxnSpPr>
        <p:spPr>
          <a:xfrm rot="16200000" flipH="1">
            <a:off x="6754593" y="5183287"/>
            <a:ext cx="125347" cy="3272"/>
          </a:xfrm>
          <a:prstGeom prst="bentConnector3">
            <a:avLst>
              <a:gd name="adj1" fmla="val 50000"/>
            </a:avLst>
          </a:prstGeom>
          <a:ln>
            <a:solidFill>
              <a:srgbClr val="E84E0E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1" name="Connecteur : en angle 1150">
            <a:extLst>
              <a:ext uri="{FF2B5EF4-FFF2-40B4-BE49-F238E27FC236}">
                <a16:creationId xmlns:a16="http://schemas.microsoft.com/office/drawing/2014/main" id="{5B618F6F-B89F-6ADD-D46E-1EC59CBADFCB}"/>
              </a:ext>
            </a:extLst>
          </p:cNvPr>
          <p:cNvCxnSpPr>
            <a:cxnSpLocks/>
            <a:stCxn id="43" idx="2"/>
            <a:endCxn id="41" idx="0"/>
          </p:cNvCxnSpPr>
          <p:nvPr/>
        </p:nvCxnSpPr>
        <p:spPr>
          <a:xfrm rot="5400000">
            <a:off x="6759032" y="4733408"/>
            <a:ext cx="113446" cy="250"/>
          </a:xfrm>
          <a:prstGeom prst="bentConnector3">
            <a:avLst>
              <a:gd name="adj1" fmla="val 50000"/>
            </a:avLst>
          </a:prstGeom>
          <a:ln>
            <a:solidFill>
              <a:srgbClr val="E84E0E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3" name="Connecteur : en angle 1162">
            <a:extLst>
              <a:ext uri="{FF2B5EF4-FFF2-40B4-BE49-F238E27FC236}">
                <a16:creationId xmlns:a16="http://schemas.microsoft.com/office/drawing/2014/main" id="{D37BAF8D-3327-D73B-8A2A-F7C8792694E8}"/>
              </a:ext>
            </a:extLst>
          </p:cNvPr>
          <p:cNvCxnSpPr>
            <a:cxnSpLocks/>
            <a:stCxn id="5" idx="2"/>
            <a:endCxn id="43" idx="0"/>
          </p:cNvCxnSpPr>
          <p:nvPr/>
        </p:nvCxnSpPr>
        <p:spPr>
          <a:xfrm rot="16200000" flipH="1">
            <a:off x="4004061" y="1373493"/>
            <a:ext cx="2590403" cy="3033236"/>
          </a:xfrm>
          <a:prstGeom prst="bentConnector3">
            <a:avLst>
              <a:gd name="adj1" fmla="val 93634"/>
            </a:avLst>
          </a:prstGeom>
          <a:ln>
            <a:solidFill>
              <a:srgbClr val="E84E0E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 : coins arrondis 40">
            <a:extLst>
              <a:ext uri="{FF2B5EF4-FFF2-40B4-BE49-F238E27FC236}">
                <a16:creationId xmlns:a16="http://schemas.microsoft.com/office/drawing/2014/main" id="{2886DA30-0E85-D9CA-6BAF-9092845C6F24}"/>
              </a:ext>
            </a:extLst>
          </p:cNvPr>
          <p:cNvSpPr/>
          <p:nvPr/>
        </p:nvSpPr>
        <p:spPr>
          <a:xfrm>
            <a:off x="6017282" y="4790256"/>
            <a:ext cx="1596695" cy="331994"/>
          </a:xfrm>
          <a:prstGeom prst="roundRect">
            <a:avLst/>
          </a:prstGeom>
          <a:ln>
            <a:solidFill>
              <a:srgbClr val="4C25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Direction du Pôle Missions sociales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16ACF6A7-6519-A741-7010-FAD215B8FCCF}"/>
              </a:ext>
            </a:extLst>
          </p:cNvPr>
          <p:cNvSpPr/>
          <p:nvPr/>
        </p:nvSpPr>
        <p:spPr>
          <a:xfrm>
            <a:off x="10524667" y="1147127"/>
            <a:ext cx="1243765" cy="495373"/>
          </a:xfrm>
          <a:prstGeom prst="roundRect">
            <a:avLst/>
          </a:prstGeom>
          <a:ln>
            <a:solidFill>
              <a:srgbClr val="4C25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/>
              <a:t>Coordination des comités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1E996C6B-1141-5439-D41C-B60721889DD0}"/>
              </a:ext>
            </a:extLst>
          </p:cNvPr>
          <p:cNvSpPr/>
          <p:nvPr/>
        </p:nvSpPr>
        <p:spPr>
          <a:xfrm>
            <a:off x="2506912" y="5301521"/>
            <a:ext cx="1540270" cy="336831"/>
          </a:xfrm>
          <a:prstGeom prst="roundRect">
            <a:avLst/>
          </a:prstGeom>
          <a:ln>
            <a:solidFill>
              <a:srgbClr val="4C258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Résidence + Foyer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871DF49-34AD-B96C-4FA8-F1DC623661F5}"/>
              </a:ext>
            </a:extLst>
          </p:cNvPr>
          <p:cNvSpPr/>
          <p:nvPr/>
        </p:nvSpPr>
        <p:spPr>
          <a:xfrm>
            <a:off x="9390195" y="6152152"/>
            <a:ext cx="2011589" cy="496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Décembre 2024</a:t>
            </a:r>
          </a:p>
        </p:txBody>
      </p:sp>
    </p:spTree>
    <p:extLst>
      <p:ext uri="{BB962C8B-B14F-4D97-AF65-F5344CB8AC3E}">
        <p14:creationId xmlns:p14="http://schemas.microsoft.com/office/powerpoint/2010/main" val="4070355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5449</TotalTime>
  <Words>120</Words>
  <Application>Microsoft Office PowerPoint</Application>
  <PresentationFormat>Grand écran</PresentationFormat>
  <Paragraphs>38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MILOT Balthazar</dc:creator>
  <cp:lastModifiedBy>ALCINDOR Lyvia</cp:lastModifiedBy>
  <cp:revision>8</cp:revision>
  <cp:lastPrinted>2024-04-24T07:28:36Z</cp:lastPrinted>
  <dcterms:created xsi:type="dcterms:W3CDTF">2024-04-03T12:04:33Z</dcterms:created>
  <dcterms:modified xsi:type="dcterms:W3CDTF">2025-01-16T10:30:38Z</dcterms:modified>
</cp:coreProperties>
</file>