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8" r:id="rId5"/>
    <p:sldId id="311" r:id="rId6"/>
    <p:sldId id="265" r:id="rId7"/>
    <p:sldId id="266" r:id="rId8"/>
    <p:sldId id="264" r:id="rId9"/>
    <p:sldId id="289" r:id="rId10"/>
    <p:sldId id="290" r:id="rId11"/>
    <p:sldId id="291" r:id="rId12"/>
    <p:sldId id="312" r:id="rId13"/>
    <p:sldId id="313" r:id="rId14"/>
    <p:sldId id="316" r:id="rId15"/>
    <p:sldId id="314" r:id="rId16"/>
    <p:sldId id="315" r:id="rId17"/>
    <p:sldId id="287" r:id="rId1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2465" autoAdjust="0"/>
  </p:normalViewPr>
  <p:slideViewPr>
    <p:cSldViewPr snapToGrid="0" snapToObjects="1">
      <p:cViewPr varScale="1">
        <p:scale>
          <a:sx n="93" d="100"/>
          <a:sy n="93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5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VICI Frédéric" userId="b512cea7-9732-46ff-8922-afccd2e3b667" providerId="ADAL" clId="{3BEAD144-17CC-4B69-AD76-90451CA00A67}"/>
    <pc:docChg chg="custSel modSld">
      <pc:chgData name="MARCOVICI Frédéric" userId="b512cea7-9732-46ff-8922-afccd2e3b667" providerId="ADAL" clId="{3BEAD144-17CC-4B69-AD76-90451CA00A67}" dt="2023-12-14T13:25:12.861" v="147" actId="20577"/>
      <pc:docMkLst>
        <pc:docMk/>
      </pc:docMkLst>
      <pc:sldChg chg="modSp">
        <pc:chgData name="MARCOVICI Frédéric" userId="b512cea7-9732-46ff-8922-afccd2e3b667" providerId="ADAL" clId="{3BEAD144-17CC-4B69-AD76-90451CA00A67}" dt="2023-12-14T13:24:43.056" v="135" actId="20577"/>
        <pc:sldMkLst>
          <pc:docMk/>
          <pc:sldMk cId="4182048130" sldId="287"/>
        </pc:sldMkLst>
        <pc:spChg chg="mod">
          <ac:chgData name="MARCOVICI Frédéric" userId="b512cea7-9732-46ff-8922-afccd2e3b667" providerId="ADAL" clId="{3BEAD144-17CC-4B69-AD76-90451CA00A67}" dt="2023-12-14T13:24:43.056" v="135" actId="20577"/>
          <ac:spMkLst>
            <pc:docMk/>
            <pc:sldMk cId="4182048130" sldId="287"/>
            <ac:spMk id="15" creationId="{00000000-0000-0000-0000-000000000000}"/>
          </ac:spMkLst>
        </pc:spChg>
      </pc:sldChg>
      <pc:sldChg chg="modSp">
        <pc:chgData name="MARCOVICI Frédéric" userId="b512cea7-9732-46ff-8922-afccd2e3b667" providerId="ADAL" clId="{3BEAD144-17CC-4B69-AD76-90451CA00A67}" dt="2023-12-14T13:24:55.285" v="137" actId="20577"/>
        <pc:sldMkLst>
          <pc:docMk/>
          <pc:sldMk cId="3859874568" sldId="288"/>
        </pc:sldMkLst>
        <pc:spChg chg="mod">
          <ac:chgData name="MARCOVICI Frédéric" userId="b512cea7-9732-46ff-8922-afccd2e3b667" providerId="ADAL" clId="{3BEAD144-17CC-4B69-AD76-90451CA00A67}" dt="2023-12-14T13:24:55.285" v="137" actId="20577"/>
          <ac:spMkLst>
            <pc:docMk/>
            <pc:sldMk cId="3859874568" sldId="288"/>
            <ac:spMk id="3" creationId="{00000000-0000-0000-0000-000000000000}"/>
          </ac:spMkLst>
        </pc:spChg>
      </pc:sldChg>
      <pc:sldChg chg="modSp">
        <pc:chgData name="MARCOVICI Frédéric" userId="b512cea7-9732-46ff-8922-afccd2e3b667" providerId="ADAL" clId="{3BEAD144-17CC-4B69-AD76-90451CA00A67}" dt="2023-12-14T13:25:12.861" v="147" actId="20577"/>
        <pc:sldMkLst>
          <pc:docMk/>
          <pc:sldMk cId="2902904906" sldId="316"/>
        </pc:sldMkLst>
        <pc:spChg chg="mod">
          <ac:chgData name="MARCOVICI Frédéric" userId="b512cea7-9732-46ff-8922-afccd2e3b667" providerId="ADAL" clId="{3BEAD144-17CC-4B69-AD76-90451CA00A67}" dt="2023-12-14T13:25:12.861" v="147" actId="20577"/>
          <ac:spMkLst>
            <pc:docMk/>
            <pc:sldMk cId="2902904906" sldId="316"/>
            <ac:spMk id="5" creationId="{15024F2D-CE01-F040-B233-E302829A5890}"/>
          </ac:spMkLst>
        </pc:spChg>
      </pc:sldChg>
    </pc:docChg>
  </pc:docChgLst>
  <pc:docChgLst>
    <pc:chgData name="MARCOVICI Frédéric" userId="b512cea7-9732-46ff-8922-afccd2e3b667" providerId="ADAL" clId="{D99E837D-0AC4-4C64-80CF-38C23D03D984}"/>
    <pc:docChg chg="custSel delSld modSld">
      <pc:chgData name="MARCOVICI Frédéric" userId="b512cea7-9732-46ff-8922-afccd2e3b667" providerId="ADAL" clId="{D99E837D-0AC4-4C64-80CF-38C23D03D984}" dt="2023-10-23T07:14:40.821" v="467" actId="20577"/>
      <pc:docMkLst>
        <pc:docMk/>
      </pc:docMkLst>
      <pc:sldChg chg="delSp modSp">
        <pc:chgData name="MARCOVICI Frédéric" userId="b512cea7-9732-46ff-8922-afccd2e3b667" providerId="ADAL" clId="{D99E837D-0AC4-4C64-80CF-38C23D03D984}" dt="2023-10-23T07:14:40.821" v="467" actId="20577"/>
        <pc:sldMkLst>
          <pc:docMk/>
          <pc:sldMk cId="3859874568" sldId="288"/>
        </pc:sldMkLst>
        <pc:spChg chg="mod">
          <ac:chgData name="MARCOVICI Frédéric" userId="b512cea7-9732-46ff-8922-afccd2e3b667" providerId="ADAL" clId="{D99E837D-0AC4-4C64-80CF-38C23D03D984}" dt="2023-10-19T10:18:30.988" v="19" actId="20577"/>
          <ac:spMkLst>
            <pc:docMk/>
            <pc:sldMk cId="3859874568" sldId="288"/>
            <ac:spMk id="2" creationId="{00000000-0000-0000-0000-000000000000}"/>
          </ac:spMkLst>
        </pc:spChg>
        <pc:spChg chg="mod">
          <ac:chgData name="MARCOVICI Frédéric" userId="b512cea7-9732-46ff-8922-afccd2e3b667" providerId="ADAL" clId="{D99E837D-0AC4-4C64-80CF-38C23D03D984}" dt="2023-10-23T07:14:40.821" v="467" actId="20577"/>
          <ac:spMkLst>
            <pc:docMk/>
            <pc:sldMk cId="3859874568" sldId="288"/>
            <ac:spMk id="3" creationId="{00000000-0000-0000-0000-000000000000}"/>
          </ac:spMkLst>
        </pc:spChg>
        <pc:picChg chg="del">
          <ac:chgData name="MARCOVICI Frédéric" userId="b512cea7-9732-46ff-8922-afccd2e3b667" providerId="ADAL" clId="{D99E837D-0AC4-4C64-80CF-38C23D03D984}" dt="2023-10-19T10:20:03.700" v="143" actId="478"/>
          <ac:picMkLst>
            <pc:docMk/>
            <pc:sldMk cId="3859874568" sldId="288"/>
            <ac:picMk id="1028" creationId="{592FA393-7824-BF48-BC02-7C17DD9544C3}"/>
          </ac:picMkLst>
        </pc:picChg>
      </pc:sldChg>
      <pc:sldChg chg="modSp">
        <pc:chgData name="MARCOVICI Frédéric" userId="b512cea7-9732-46ff-8922-afccd2e3b667" providerId="ADAL" clId="{D99E837D-0AC4-4C64-80CF-38C23D03D984}" dt="2023-10-19T10:26:20.544" v="401" actId="20577"/>
        <pc:sldMkLst>
          <pc:docMk/>
          <pc:sldMk cId="3332324360" sldId="290"/>
        </pc:sldMkLst>
        <pc:spChg chg="mod">
          <ac:chgData name="MARCOVICI Frédéric" userId="b512cea7-9732-46ff-8922-afccd2e3b667" providerId="ADAL" clId="{D99E837D-0AC4-4C64-80CF-38C23D03D984}" dt="2023-10-19T10:22:49.020" v="182" actId="20577"/>
          <ac:spMkLst>
            <pc:docMk/>
            <pc:sldMk cId="3332324360" sldId="290"/>
            <ac:spMk id="7" creationId="{00000000-0000-0000-0000-000000000000}"/>
          </ac:spMkLst>
        </pc:spChg>
        <pc:spChg chg="mod">
          <ac:chgData name="MARCOVICI Frédéric" userId="b512cea7-9732-46ff-8922-afccd2e3b667" providerId="ADAL" clId="{D99E837D-0AC4-4C64-80CF-38C23D03D984}" dt="2023-10-19T10:26:20.544" v="401" actId="20577"/>
          <ac:spMkLst>
            <pc:docMk/>
            <pc:sldMk cId="3332324360" sldId="290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C65A7-D1E2-42D1-9ECA-8CD14A695976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FC968-91DE-4B6C-A798-8C6A2C1931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50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FEAA-BA88-400B-B5A7-DB0E40C8B5E3}" type="datetimeFigureOut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6B6AB-F25B-4895-8695-64EBAFFA1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6B6AB-F25B-4895-8695-64EBAFFA14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8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6B6AB-F25B-4895-8695-64EBAFFA14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8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B6AB-F25B-4895-8695-64EBAFFA14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38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B6AB-F25B-4895-8695-64EBAFFA14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5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B6AB-F25B-4895-8695-64EBAFFA14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8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B6AB-F25B-4895-8695-64EBAFFA14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48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D085-D0E8-4573-9FB1-459150F1BA40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70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BC-863C-4E6F-B178-D50C2FE4D8DF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73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648B-21AE-4C5F-90DC-DC4F910C6D39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5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7188-263B-46F3-8135-8328A9024A69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15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C853-99C8-471B-8AE9-7924BD3085F3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32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EEF3-1FD1-42E4-9790-FB2881F881AD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70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D7C7-FBDA-4B3C-B03A-2DA6986DB047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8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329-0F32-46D7-8C51-3BF65DC6B200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4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718-9216-4621-A76D-E096BAA6A5CF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13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4F14-E06D-47E2-998E-C393EA3A23C4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04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078A-2EAF-427F-A213-C087B014DDF1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8D59-F469-42A5-8BD6-B24237AECD77}" type="datetime1">
              <a:rPr lang="fr-FR" smtClean="0"/>
              <a:t>14/12/2023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2585-24EF-524B-8E1E-41CF3D11F0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60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avh.asso.fr/" TargetMode="External"/><Relationship Id="rId4" Type="http://schemas.openxmlformats.org/officeDocument/2006/relationships/hyperlink" Target="https://www.youtube.com/user/AssoValentinHau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63993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PRESENTATION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CFRP Valentin Haüy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62526" y="3243894"/>
            <a:ext cx="7218948" cy="2119216"/>
          </a:xfrm>
        </p:spPr>
        <p:txBody>
          <a:bodyPr>
            <a:normAutofit fontScale="55000" lnSpcReduction="20000"/>
          </a:bodyPr>
          <a:lstStyle/>
          <a:p>
            <a:r>
              <a:rPr lang="fr-FR" sz="4500" dirty="0">
                <a:solidFill>
                  <a:schemeClr val="accent6">
                    <a:lumMod val="75000"/>
                  </a:schemeClr>
                </a:solidFill>
              </a:rPr>
              <a:t>Réunion du 15 décembre 2023</a:t>
            </a:r>
          </a:p>
          <a:p>
            <a:r>
              <a:rPr lang="fr-FR" sz="4500" dirty="0">
                <a:solidFill>
                  <a:schemeClr val="accent6">
                    <a:lumMod val="75000"/>
                  </a:schemeClr>
                </a:solidFill>
              </a:rPr>
              <a:t>DONUT PANIC</a:t>
            </a:r>
          </a:p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Najib LAMJAJ, Responsable réadaptation professionnelle</a:t>
            </a:r>
          </a:p>
          <a:p>
            <a:r>
              <a:rPr lang="fr-FR" dirty="0">
                <a:solidFill>
                  <a:srgbClr val="002060"/>
                </a:solidFill>
              </a:rPr>
              <a:t>Grégory GONZALEZ Responsable Service Informatique, Expert accessibilité, Référent PAS, formateur</a:t>
            </a:r>
          </a:p>
          <a:p>
            <a:r>
              <a:rPr lang="fr-FR" dirty="0">
                <a:solidFill>
                  <a:srgbClr val="002060"/>
                </a:solidFill>
              </a:rPr>
              <a:t>Frédéric MARCOVICI, Chargé des Relations Entreprises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42" y="217475"/>
            <a:ext cx="2626637" cy="1647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60824" y="5947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10816" y="547198"/>
            <a:ext cx="2082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Formation </a:t>
            </a:r>
          </a:p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 Rééducation </a:t>
            </a:r>
          </a:p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Professionnelle (CFRP)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2939691" y="298383"/>
            <a:ext cx="0" cy="116465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77" y="628567"/>
            <a:ext cx="1487170" cy="690245"/>
          </a:xfrm>
          <a:prstGeom prst="rect">
            <a:avLst/>
          </a:prstGeom>
        </p:spPr>
      </p:pic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1590"/>
            <a:ext cx="2133600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5947175"/>
            <a:ext cx="474179" cy="5276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C8F9F7F-50B6-4641-8933-2434FFBE7A7A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</p:spTree>
    <p:extLst>
      <p:ext uri="{BB962C8B-B14F-4D97-AF65-F5344CB8AC3E}">
        <p14:creationId xmlns:p14="http://schemas.microsoft.com/office/powerpoint/2010/main" val="385987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DB9AE-62DA-6649-874C-FE09AD42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 ce que la </a:t>
            </a:r>
            <a:r>
              <a:rPr lang="fr-FR" dirty="0" err="1"/>
              <a:t>non-voyance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D292D-610F-A140-9ED6-0AACCF7BA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aveugles nés </a:t>
            </a:r>
          </a:p>
          <a:p>
            <a:r>
              <a:rPr lang="fr-FR" dirty="0"/>
              <a:t>Les personnes devenues aveugles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F9F64B-8E5F-8A4B-9202-14C66CEF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A86290-0827-1449-9409-3A97291245E4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7A5081-BABF-8C4C-8C3D-48FCBA77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11C69-B260-C744-BC14-E54ABF9F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moyens de compensations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189689-2FB7-3045-828D-35C5DF78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Orthoptie: trouver des nouvelles stratégies visuelles</a:t>
            </a:r>
          </a:p>
          <a:p>
            <a:r>
              <a:rPr lang="fr-FR" dirty="0"/>
              <a:t>Locomotion: Se déplacer seul en étant déficient visuel (la canne ou le chien)</a:t>
            </a:r>
          </a:p>
          <a:p>
            <a:r>
              <a:rPr lang="fr-FR" dirty="0"/>
              <a:t>Moyens de lecture et d’écriture </a:t>
            </a:r>
          </a:p>
          <a:p>
            <a:r>
              <a:rPr lang="fr-FR" dirty="0"/>
              <a:t>AVJ: Être autonome dans son quotidien</a:t>
            </a:r>
          </a:p>
          <a:p>
            <a:r>
              <a:rPr lang="fr-FR" dirty="0"/>
              <a:t>Bien connaître son potentiel et ses limites </a:t>
            </a:r>
          </a:p>
          <a:p>
            <a:r>
              <a:rPr lang="fr-FR" dirty="0"/>
              <a:t>Maîtriser les outils d’assistance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0E0876-88AC-8441-886B-55D91BD2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024F2D-CE01-F040-B233-E302829A5890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HAÜY- 15 12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9C8701-176F-5E4F-B389-EEECDC8BD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CD55B-14CE-A643-9DC5-9B8A0A50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outils pour accompagner</a:t>
            </a:r>
            <a:br>
              <a:rPr lang="fr-FR" dirty="0"/>
            </a:br>
            <a:r>
              <a:rPr lang="fr-FR" dirty="0"/>
              <a:t> la déficience visuelle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EE40E-39E3-A948-A8C5-78849D64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Logiciels spécifiques à la déficience visuelle</a:t>
            </a:r>
          </a:p>
          <a:p>
            <a:r>
              <a:rPr lang="fr-FR" dirty="0"/>
              <a:t>Les appareils dédiés à la déficience visuelle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CD0A94-3B66-8646-AD85-5A20925E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E66B53-8119-6C40-8080-7B2E7541F461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E44B5C-D78C-F047-9432-5259A715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0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12653-5933-7D42-B846-52D5C25B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principes à savoir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82D1C-8E21-9547-8DFA-CEA8DB04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Connaître son handicap</a:t>
            </a:r>
          </a:p>
          <a:p>
            <a:r>
              <a:rPr lang="fr-FR" dirty="0"/>
              <a:t>Accepter son handicap </a:t>
            </a:r>
          </a:p>
          <a:p>
            <a:r>
              <a:rPr lang="fr-FR" dirty="0"/>
              <a:t>Dépasser son handicap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73A280-2019-A249-BC9A-91BF9E61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AA500B-D7FC-C143-8991-565FD055AD17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A084CD-EF9B-2E49-A7F0-F7C3DF7B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09508" y="2413262"/>
            <a:ext cx="7504531" cy="16498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Nous restons à votre écoute et vous remercions de votre attention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3089"/>
            <a:ext cx="9144000" cy="228160"/>
          </a:xfrm>
          <a:prstGeom prst="rect">
            <a:avLst/>
          </a:prstGeom>
        </p:spPr>
      </p:pic>
      <p:pic>
        <p:nvPicPr>
          <p:cNvPr id="8" name="Image 7" descr="https://www.avh.asso.fr/sites/default/files/couverture_de_la_brochure_institutionnel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22" y="3507620"/>
            <a:ext cx="2200101" cy="286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2" y="217475"/>
            <a:ext cx="2626637" cy="164781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910816" y="501478"/>
            <a:ext cx="2082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Formation </a:t>
            </a:r>
          </a:p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 Rééducation </a:t>
            </a:r>
          </a:p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Professionnelle (CFRP)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2939691" y="298383"/>
            <a:ext cx="0" cy="116465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408370" y="6370314"/>
            <a:ext cx="4523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HAÜY- 15 12 2023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398" y="5855688"/>
            <a:ext cx="474179" cy="527607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77" y="628567"/>
            <a:ext cx="1487170" cy="69024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04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010194" y="2274515"/>
            <a:ext cx="1507157" cy="276617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3724944" y="1942566"/>
            <a:ext cx="1507157" cy="275476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/>
          <p:cNvSpPr/>
          <p:nvPr/>
        </p:nvSpPr>
        <p:spPr>
          <a:xfrm>
            <a:off x="2217787" y="2267366"/>
            <a:ext cx="1507157" cy="276617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48006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dirty="0">
              <a:solidFill>
                <a:sysClr val="windowText" lastClr="000000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kern="1200" dirty="0">
              <a:solidFill>
                <a:sysClr val="windowText" lastClr="000000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kern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383452" y="826179"/>
            <a:ext cx="840285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hlinkClick r:id="rId4"/>
              </a:rPr>
              <a:t>https://www.youtube.com/user/AssoValentinHauy</a:t>
            </a:r>
            <a:endParaRPr lang="fr-FR" u="sng" dirty="0"/>
          </a:p>
          <a:p>
            <a:pPr algn="just"/>
            <a:r>
              <a:rPr lang="fr-FR" dirty="0">
                <a:hlinkClick r:id="rId5"/>
              </a:rPr>
              <a:t>www.avh.asso.fr</a:t>
            </a:r>
            <a:endParaRPr lang="fr-FR" b="1" dirty="0"/>
          </a:p>
          <a:p>
            <a:endParaRPr lang="fr-FR" sz="1000" b="1" dirty="0"/>
          </a:p>
          <a:p>
            <a:r>
              <a:rPr lang="fr-FR" sz="2200" dirty="0">
                <a:solidFill>
                  <a:srgbClr val="0070C0"/>
                </a:solidFill>
              </a:rPr>
              <a:t>8 établissements : accueil, formation et emploi des personnes handicapées visuelles (Entreprises adaptées, </a:t>
            </a:r>
            <a:r>
              <a:rPr lang="fr-FR" sz="2200" dirty="0" err="1">
                <a:solidFill>
                  <a:srgbClr val="0070C0"/>
                </a:solidFill>
              </a:rPr>
              <a:t>ESATs</a:t>
            </a:r>
            <a:r>
              <a:rPr lang="fr-FR" sz="2200" dirty="0">
                <a:solidFill>
                  <a:srgbClr val="0070C0"/>
                </a:solidFill>
              </a:rPr>
              <a:t>, IMPRO, CFRP, Résidences, SAVS)  </a:t>
            </a:r>
          </a:p>
          <a:p>
            <a:pPr algn="just"/>
            <a:r>
              <a:rPr lang="fr-FR" sz="2200" dirty="0">
                <a:solidFill>
                  <a:srgbClr val="7030A0"/>
                </a:solidFill>
              </a:rPr>
              <a:t>Des services spécialisés pour accompagner la déficience visuelle 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Pôle accessibilité physique et numérique - Pôle social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Boutique et Services de Matériel Spécialisé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Médiathèque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Audio-vision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Service de livres lus en voix humaine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Service de publications en voix de synthèse et braille numérique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Imprimerie braille papier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7030A0"/>
                </a:solidFill>
              </a:rPr>
              <a:t>Musée</a:t>
            </a:r>
          </a:p>
          <a:p>
            <a:pPr algn="just"/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120 comités régionaux ou locaux en France</a:t>
            </a:r>
          </a:p>
          <a:p>
            <a:pPr algn="just"/>
            <a:r>
              <a:rPr lang="fr-FR" sz="2200" dirty="0"/>
              <a:t>Partenariats </a:t>
            </a:r>
          </a:p>
          <a:p>
            <a:pPr algn="just"/>
            <a:r>
              <a:rPr lang="fr-FR" sz="2200" dirty="0"/>
              <a:t>450 salariés – 3 400 Bénévoles </a:t>
            </a:r>
          </a:p>
        </p:txBody>
      </p:sp>
      <p:pic>
        <p:nvPicPr>
          <p:cNvPr id="10" name="Imag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37" y="317518"/>
            <a:ext cx="1487170" cy="69024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33093" y="153289"/>
            <a:ext cx="500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L’Association Valentin HAÜY 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1511166" y="689264"/>
            <a:ext cx="4822257" cy="1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6EA8AD1-E55E-2F42-ACDA-1DB2E576B906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</p:spTree>
    <p:extLst>
      <p:ext uri="{BB962C8B-B14F-4D97-AF65-F5344CB8AC3E}">
        <p14:creationId xmlns:p14="http://schemas.microsoft.com/office/powerpoint/2010/main" val="308075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60941" y="3728444"/>
            <a:ext cx="8661677" cy="201436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u="sng" dirty="0"/>
              <a:t>SA MISSION PREMIERE</a:t>
            </a:r>
            <a:r>
              <a:rPr lang="fr-FR" i="1" dirty="0"/>
              <a:t> </a:t>
            </a:r>
            <a:r>
              <a:rPr lang="fr-FR" dirty="0"/>
              <a:t>: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3600" dirty="0"/>
              <a:t>Permettre aux personnes déficientes visuelles d’exercer un métier</a:t>
            </a:r>
          </a:p>
        </p:txBody>
      </p:sp>
      <p:pic>
        <p:nvPicPr>
          <p:cNvPr id="8" name="Image 7" descr="https://www.avh.asso.fr/sites/default/files/couverture_de_la_brochure_institutionnel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1" y="356133"/>
            <a:ext cx="2429692" cy="308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2" y="217475"/>
            <a:ext cx="2626637" cy="164781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910816" y="501478"/>
            <a:ext cx="2082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Formation </a:t>
            </a:r>
          </a:p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 Rééducation </a:t>
            </a:r>
          </a:p>
          <a:p>
            <a:r>
              <a:rPr lang="fr-F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Professionnelle (CFRP)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2939691" y="298383"/>
            <a:ext cx="0" cy="116465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348" y="5990446"/>
            <a:ext cx="474179" cy="52760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26701" y="2144526"/>
            <a:ext cx="4182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 CFRP Valentin HAÜY 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904774" y="2677337"/>
            <a:ext cx="3936733" cy="3166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B8C734D7-9B87-E147-B619-DD37BDB1DBCC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</p:spTree>
    <p:extLst>
      <p:ext uri="{BB962C8B-B14F-4D97-AF65-F5344CB8AC3E}">
        <p14:creationId xmlns:p14="http://schemas.microsoft.com/office/powerpoint/2010/main" val="160297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98" y="5903813"/>
            <a:ext cx="474179" cy="5276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3882" y="1868189"/>
            <a:ext cx="1537391" cy="2771997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4010194" y="2274515"/>
            <a:ext cx="1507157" cy="276617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3901012" y="1868189"/>
            <a:ext cx="1507157" cy="275476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ZoneTexte 1"/>
          <p:cNvSpPr txBox="1"/>
          <p:nvPr/>
        </p:nvSpPr>
        <p:spPr>
          <a:xfrm>
            <a:off x="396775" y="366808"/>
            <a:ext cx="86083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Le Centre de Formation et de Rééducation Professionnelle Valentin HAÜY (CFRP) accompagne…</a:t>
            </a:r>
          </a:p>
          <a:p>
            <a:r>
              <a:rPr lang="fr-FR" sz="2200" dirty="0">
                <a:solidFill>
                  <a:srgbClr val="0070C0"/>
                </a:solidFill>
              </a:rPr>
              <a:t>                      Projet personnalisé et parcours de formation, </a:t>
            </a:r>
          </a:p>
          <a:p>
            <a:r>
              <a:rPr lang="fr-FR" sz="2200" dirty="0">
                <a:solidFill>
                  <a:srgbClr val="0070C0"/>
                </a:solidFill>
              </a:rPr>
              <a:t>		                      Réadaptation et outils adaptés, </a:t>
            </a:r>
          </a:p>
          <a:p>
            <a:r>
              <a:rPr lang="fr-FR" sz="2200" dirty="0">
                <a:solidFill>
                  <a:srgbClr val="0070C0"/>
                </a:solidFill>
              </a:rPr>
              <a:t>				                      Intégration en milieu professionnel, </a:t>
            </a:r>
          </a:p>
          <a:p>
            <a:r>
              <a:rPr lang="fr-FR" sz="2200" dirty="0">
                <a:solidFill>
                  <a:srgbClr val="0070C0"/>
                </a:solidFill>
              </a:rPr>
              <a:t>								      Sensibilisation au handicap</a:t>
            </a:r>
            <a:endParaRPr lang="fr-FR" sz="2200" dirty="0"/>
          </a:p>
        </p:txBody>
      </p:sp>
      <p:sp>
        <p:nvSpPr>
          <p:cNvPr id="24" name="Rectangle 23"/>
          <p:cNvSpPr/>
          <p:nvPr/>
        </p:nvSpPr>
        <p:spPr>
          <a:xfrm>
            <a:off x="2272313" y="2267366"/>
            <a:ext cx="1507157" cy="276617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48006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dirty="0">
              <a:solidFill>
                <a:sysClr val="windowText" lastClr="000000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kern="1200" dirty="0">
              <a:solidFill>
                <a:sysClr val="windowText" lastClr="000000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kern="1200" dirty="0"/>
          </a:p>
        </p:txBody>
      </p:sp>
      <p:pic>
        <p:nvPicPr>
          <p:cNvPr id="10" name="Image 9" descr="étudiants jetant leur chapea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7" y="2487983"/>
            <a:ext cx="3665855" cy="21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\\rackstation\home\FumeronC\Documents\Mes images\Photo BE 2016 2017\IMG_06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8" y="2471851"/>
            <a:ext cx="1881505" cy="250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O:\base de donnée photo IFMK\Photo graphiste 2015-04\Centre_Documentation\DSC_07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55" y="2559481"/>
            <a:ext cx="2974522" cy="2007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02588" y="4843448"/>
            <a:ext cx="4331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170 places de formation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+ un cursus en apprentissage</a:t>
            </a:r>
          </a:p>
          <a:p>
            <a:endParaRPr lang="fr-FR" sz="800" dirty="0"/>
          </a:p>
          <a:p>
            <a:r>
              <a:rPr lang="fr-FR" dirty="0">
                <a:solidFill>
                  <a:srgbClr val="002060"/>
                </a:solidFill>
              </a:rPr>
              <a:t>Des formateurs spécialisés</a:t>
            </a:r>
          </a:p>
          <a:p>
            <a:r>
              <a:rPr lang="fr-FR" dirty="0">
                <a:solidFill>
                  <a:srgbClr val="002060"/>
                </a:solidFill>
              </a:rPr>
              <a:t>Une équipe médico-sociale pluridisciplinaire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6659" y="5471336"/>
            <a:ext cx="234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Des partenaires</a:t>
            </a:r>
          </a:p>
          <a:p>
            <a:r>
              <a:rPr lang="fr-FR" dirty="0">
                <a:solidFill>
                  <a:srgbClr val="002060"/>
                </a:solidFill>
              </a:rPr>
              <a:t>Des services associatifs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96659" y="5040685"/>
            <a:ext cx="249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Un réseau d’expertise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4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134254-F697-8A41-8F96-446E0CF48740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</p:spTree>
    <p:extLst>
      <p:ext uri="{BB962C8B-B14F-4D97-AF65-F5344CB8AC3E}">
        <p14:creationId xmlns:p14="http://schemas.microsoft.com/office/powerpoint/2010/main" val="105560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010194" y="2274515"/>
            <a:ext cx="1507157" cy="276617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3724944" y="1942566"/>
            <a:ext cx="1507157" cy="275476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/>
          <p:cNvSpPr/>
          <p:nvPr/>
        </p:nvSpPr>
        <p:spPr>
          <a:xfrm>
            <a:off x="2217787" y="2267366"/>
            <a:ext cx="1507157" cy="276617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48006" rIns="0" bIns="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dirty="0">
              <a:solidFill>
                <a:sysClr val="windowText" lastClr="000000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kern="1200" dirty="0">
              <a:solidFill>
                <a:sysClr val="windowText" lastClr="000000"/>
              </a:solidFill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kern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371569" y="285245"/>
            <a:ext cx="862330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b="1" dirty="0">
                <a:solidFill>
                  <a:srgbClr val="7030A0"/>
                </a:solidFill>
              </a:rPr>
              <a:t>Le CFRP VALENTIN HAÜY, c’est…</a:t>
            </a:r>
          </a:p>
          <a:p>
            <a:endParaRPr lang="fr-FR" sz="1100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Une connaissance des publics en situation de handicap visuel,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 savoir-faire pour mettre en œuvre des adaptations aux déficiences visuelles et à leurs conséquences,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Une pratique de la sensibilisation aux situations de handicap visuel et aux solutions d’accessibilité,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Une expérience de l’appui aux projets professionnels et à la construction de parcours personnalisés,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Des actions en faveur de l’intégration en milieu professionnel ordinaire,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Un travail avec les réseaux de prescripteurs et de professionnels.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2C5390-FCD7-B444-B3B5-8C7B96B887E4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</p:spTree>
    <p:extLst>
      <p:ext uri="{BB962C8B-B14F-4D97-AF65-F5344CB8AC3E}">
        <p14:creationId xmlns:p14="http://schemas.microsoft.com/office/powerpoint/2010/main" val="590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884" y="573316"/>
            <a:ext cx="1889832" cy="1852076"/>
          </a:xfrm>
          <a:prstGeom prst="rect">
            <a:avLst/>
          </a:prstGeom>
        </p:spPr>
      </p:pic>
      <p:sp>
        <p:nvSpPr>
          <p:cNvPr id="3" name="Titre 3"/>
          <p:cNvSpPr txBox="1">
            <a:spLocks/>
          </p:cNvSpPr>
          <p:nvPr/>
        </p:nvSpPr>
        <p:spPr>
          <a:xfrm>
            <a:off x="759481" y="813728"/>
            <a:ext cx="4803921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>
                <a:latin typeface="Arial" panose="020B0604020202020204" pitchFamily="34" charset="0"/>
              </a:rPr>
              <a:t>Formation Masseur Kinésithérapeute</a:t>
            </a:r>
            <a:endParaRPr lang="fr-FR" sz="2200" dirty="0">
              <a:latin typeface="Arial" panose="020B0604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31489" y="1245776"/>
            <a:ext cx="475388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5"/>
          <p:cNvSpPr txBox="1">
            <a:spLocks/>
          </p:cNvSpPr>
          <p:nvPr/>
        </p:nvSpPr>
        <p:spPr>
          <a:xfrm>
            <a:off x="558265" y="1245776"/>
            <a:ext cx="6054291" cy="10257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Formation universitaire adaptée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Transcription spécifique et entraînement au toucher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Accompagnement à l’utilisation des outils spécifiques au handicap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5 ans</a:t>
            </a: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4442902" y="2445256"/>
            <a:ext cx="4308957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>
                <a:latin typeface="Arial" charset="0"/>
                <a:ea typeface="Arial" charset="0"/>
                <a:cs typeface="Arial" charset="0"/>
              </a:rPr>
              <a:t>Formation Praticien Bien-être</a:t>
            </a: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2586013" y="2993962"/>
            <a:ext cx="6343963" cy="1452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Apprentissage des techniques de modelage et de massage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2 stages en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Niveau d’accès : Première/Terminale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10,5 mois ou 21 mois avec Préparatoire</a:t>
            </a:r>
          </a:p>
          <a:p>
            <a:endParaRPr lang="fr-FR" sz="1600" b="1" dirty="0">
              <a:latin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774130" y="2887726"/>
            <a:ext cx="36398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" y="2823793"/>
            <a:ext cx="2434489" cy="1622992"/>
          </a:xfrm>
          <a:prstGeom prst="rect">
            <a:avLst/>
          </a:prstGeom>
        </p:spPr>
      </p:pic>
      <p:sp>
        <p:nvSpPr>
          <p:cNvPr id="19" name="Titre 3"/>
          <p:cNvSpPr txBox="1">
            <a:spLocks/>
          </p:cNvSpPr>
          <p:nvPr/>
        </p:nvSpPr>
        <p:spPr>
          <a:xfrm>
            <a:off x="130884" y="4723411"/>
            <a:ext cx="4139778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>
                <a:latin typeface="Arial" panose="020B0604020202020204" pitchFamily="34" charset="0"/>
              </a:rPr>
              <a:t>Formation Mécanicien Cycles</a:t>
            </a:r>
          </a:p>
        </p:txBody>
      </p:sp>
      <p:sp>
        <p:nvSpPr>
          <p:cNvPr id="20" name="Espace réservé du texte 5"/>
          <p:cNvSpPr txBox="1">
            <a:spLocks/>
          </p:cNvSpPr>
          <p:nvPr/>
        </p:nvSpPr>
        <p:spPr>
          <a:xfrm>
            <a:off x="427674" y="5309874"/>
            <a:ext cx="7243661" cy="13077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Entretien et montage de vélos / Outils et pièces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Méthode tactile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21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Niveau d’accès : 5</a:t>
            </a:r>
            <a:r>
              <a:rPr lang="fr-FR" sz="1600" b="1" baseline="30000" dirty="0">
                <a:latin typeface="Arial" panose="020B0604020202020204" pitchFamily="34" charset="0"/>
              </a:rPr>
              <a:t>ème</a:t>
            </a:r>
            <a:r>
              <a:rPr lang="fr-FR" sz="1600" b="1" dirty="0">
                <a:latin typeface="Arial" panose="020B0604020202020204" pitchFamily="34" charset="0"/>
              </a:rPr>
              <a:t>, 4</a:t>
            </a:r>
            <a:r>
              <a:rPr lang="fr-FR" sz="1600" b="1" baseline="30000" dirty="0">
                <a:latin typeface="Arial" panose="020B0604020202020204" pitchFamily="34" charset="0"/>
              </a:rPr>
              <a:t>ème</a:t>
            </a:r>
            <a:endParaRPr lang="fr-FR" sz="1600" b="1" dirty="0">
              <a:latin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07519" y="5148405"/>
            <a:ext cx="3702468" cy="705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01" y="4617530"/>
            <a:ext cx="2839615" cy="18860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502568" y="75614"/>
            <a:ext cx="370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SE FORMER AU CFRP</a:t>
            </a: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2011680" y="587144"/>
            <a:ext cx="4456497" cy="15495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782727" y="6514696"/>
            <a:ext cx="4523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030" y="6225705"/>
            <a:ext cx="474179" cy="52760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23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104963" y="916436"/>
            <a:ext cx="6912768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>
                <a:latin typeface="Arial" panose="020B0604020202020204" pitchFamily="34" charset="0"/>
              </a:rPr>
              <a:t>Formation Adaptation : aux Outils et à l’autonomie</a:t>
            </a: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379098" y="1453999"/>
            <a:ext cx="7632848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Accompagnement dans la prise en compte du handicap visuel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Informatique et Outils de compensation : braille, vocal, grossissement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Braille intégral, abrégé, écrit et 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Locomotion : technique de déplacement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Travail du projet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10,5 mois</a:t>
            </a:r>
          </a:p>
          <a:p>
            <a:endParaRPr lang="fr-FR" sz="1600" b="1" dirty="0">
              <a:latin typeface="Arial" panose="020B0604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379098" y="1348484"/>
            <a:ext cx="634895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1" y="2101766"/>
            <a:ext cx="2722368" cy="1820098"/>
          </a:xfrm>
          <a:prstGeom prst="rect">
            <a:avLst/>
          </a:prstGeom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2723035" y="3933916"/>
            <a:ext cx="6912768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>
                <a:latin typeface="Arial" panose="020B0604020202020204" pitchFamily="34" charset="0"/>
              </a:rPr>
              <a:t>Formation Secrétaire Assistant</a:t>
            </a: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3553577" y="4429297"/>
            <a:ext cx="5330542" cy="2067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Pour apporter une assistance administrative, organisationnelle et logistique en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Diplôme de niveau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21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Stages en entreprise inclus de 5 semaines du 13 mai au 14 juin 2024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676851" y="4390068"/>
            <a:ext cx="507161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8" y="4091409"/>
            <a:ext cx="2946795" cy="221009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02568" y="75614"/>
            <a:ext cx="370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SE FORMER AU CFRP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011680" y="587144"/>
            <a:ext cx="4456497" cy="15495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61345" y="6485815"/>
            <a:ext cx="4523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19" y="6192571"/>
            <a:ext cx="474179" cy="52760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3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9152" y="75614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SE FORMER AU CFRP </a:t>
            </a:r>
            <a:r>
              <a:rPr lang="fr-FR" sz="2400" b="1" dirty="0">
                <a:solidFill>
                  <a:srgbClr val="7030A0"/>
                </a:solidFill>
              </a:rPr>
              <a:t>(sections Informatiques)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933649" y="602639"/>
            <a:ext cx="6949440" cy="1"/>
          </a:xfrm>
          <a:prstGeom prst="line">
            <a:avLst/>
          </a:pr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811877" y="685070"/>
            <a:ext cx="7290313" cy="432048"/>
          </a:xfrm>
        </p:spPr>
        <p:txBody>
          <a:bodyPr>
            <a:noAutofit/>
          </a:bodyPr>
          <a:lstStyle/>
          <a:p>
            <a:r>
              <a:rPr lang="fr-FR" sz="2200" dirty="0">
                <a:latin typeface="Arial" panose="020B0604020202020204" pitchFamily="34" charset="0"/>
              </a:rPr>
              <a:t>Formation Préparatoire Informatique et Réseaux </a:t>
            </a: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1694046" y="1114169"/>
            <a:ext cx="5998494" cy="16069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Concepts généraux en informatique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Introduction au 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Linux et ligne de commande avec validation du LPIC1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Préparation à l’intégration au BTS Systèmes et Réseaux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10,5 mois, niveau Lycée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318661" y="1117118"/>
            <a:ext cx="619867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3"/>
          <p:cNvSpPr txBox="1">
            <a:spLocks/>
          </p:cNvSpPr>
          <p:nvPr/>
        </p:nvSpPr>
        <p:spPr>
          <a:xfrm>
            <a:off x="4917593" y="2937742"/>
            <a:ext cx="38702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>
                <a:latin typeface="Arial" panose="020B0604020202020204" pitchFamily="34" charset="0"/>
              </a:rPr>
              <a:t>BTS SIO SISR </a:t>
            </a:r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4452659" y="3340915"/>
            <a:ext cx="4700964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Formation en alternance en contrat d’apprentissage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Technique des Réseaux Informatiques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Etudes des protocoles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Niveau d’accès : Baccalauréat / niveau 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21 mois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428646" y="3341508"/>
            <a:ext cx="291723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3"/>
          <p:cNvSpPr txBox="1">
            <a:spLocks/>
          </p:cNvSpPr>
          <p:nvPr/>
        </p:nvSpPr>
        <p:spPr>
          <a:xfrm>
            <a:off x="-282971" y="4411274"/>
            <a:ext cx="473563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>
                <a:latin typeface="Arial" panose="020B0604020202020204" pitchFamily="34" charset="0"/>
              </a:rPr>
              <a:t>Technicien d’Assistance à l’Informatique</a:t>
            </a:r>
          </a:p>
        </p:txBody>
      </p:sp>
      <p:sp>
        <p:nvSpPr>
          <p:cNvPr id="19" name="Espace réservé du texte 5"/>
          <p:cNvSpPr txBox="1">
            <a:spLocks/>
          </p:cNvSpPr>
          <p:nvPr/>
        </p:nvSpPr>
        <p:spPr>
          <a:xfrm>
            <a:off x="307094" y="4962415"/>
            <a:ext cx="6912768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Etude des systèmes d’exploitation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Techniques d’intervention sur poste à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Installation et gestion du Parc informatique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Suivi et gestion d’incidents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Niveau d’accès : 3</a:t>
            </a:r>
            <a:r>
              <a:rPr lang="fr-FR" sz="1600" b="1" baseline="30000" dirty="0">
                <a:latin typeface="Arial" panose="020B0604020202020204" pitchFamily="34" charset="0"/>
              </a:rPr>
              <a:t>ème</a:t>
            </a:r>
            <a:endParaRPr lang="fr-FR" sz="16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</a:rPr>
              <a:t>Durée de la formation : 10,5 mois</a:t>
            </a: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30185" y="4953792"/>
            <a:ext cx="3451750" cy="36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05" y="5145692"/>
            <a:ext cx="2344238" cy="1561623"/>
          </a:xfrm>
          <a:prstGeom prst="rect">
            <a:avLst/>
          </a:prstGeom>
        </p:spPr>
      </p:pic>
      <p:pic>
        <p:nvPicPr>
          <p:cNvPr id="24" name="Image 2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4" y="2595406"/>
            <a:ext cx="3188835" cy="15178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398" y="6134820"/>
            <a:ext cx="474179" cy="52760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40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D7213-AF06-3246-8D39-A38D0183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de la malvoyance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95DB6-FE04-3845-9C20-0C31053E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Champ visuel, acuité, luminosité/lumière, fatigue oculaire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7488EA-3DE0-2C4D-91B3-AE5590FB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585-24EF-524B-8E1E-41CF3D11F071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89D274-147C-B64B-9F11-385FE8049A35}"/>
              </a:ext>
            </a:extLst>
          </p:cNvPr>
          <p:cNvSpPr txBox="1"/>
          <p:nvPr/>
        </p:nvSpPr>
        <p:spPr>
          <a:xfrm>
            <a:off x="4032985" y="6505071"/>
            <a:ext cx="457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  <a:cs typeface="Arial Unicode MS"/>
              </a:rPr>
              <a:t>CFRP Valentin HAÜY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E70BF2-8D67-C24D-8F63-B178713B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98" y="5913438"/>
            <a:ext cx="474179" cy="5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c42802-ec64-482b-8fa4-cea21f541775">
      <Terms xmlns="http://schemas.microsoft.com/office/infopath/2007/PartnerControls"/>
    </lcf76f155ced4ddcb4097134ff3c332f>
    <TaxCatchAll xmlns="7473bd57-b432-46fc-a095-4aea1fa651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25FF85FCAB0408B8D2CE718B4EC72" ma:contentTypeVersion="14" ma:contentTypeDescription="Crée un document." ma:contentTypeScope="" ma:versionID="608a740027dce04617818a2348b90da8">
  <xsd:schema xmlns:xsd="http://www.w3.org/2001/XMLSchema" xmlns:xs="http://www.w3.org/2001/XMLSchema" xmlns:p="http://schemas.microsoft.com/office/2006/metadata/properties" xmlns:ns2="3dc42802-ec64-482b-8fa4-cea21f541775" xmlns:ns3="7473bd57-b432-46fc-a095-4aea1fa65192" targetNamespace="http://schemas.microsoft.com/office/2006/metadata/properties" ma:root="true" ma:fieldsID="c447e8b665d9cc2508e5707d7c9c6148" ns2:_="" ns3:_="">
    <xsd:import namespace="3dc42802-ec64-482b-8fa4-cea21f541775"/>
    <xsd:import namespace="7473bd57-b432-46fc-a095-4aea1fa65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42802-ec64-482b-8fa4-cea21f541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d2fb58f-8cdc-42e8-b33e-ecfdf9ff9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3bd57-b432-46fc-a095-4aea1fa6519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cd814d-46a1-47e6-ae98-6a0643ff78e0}" ma:internalName="TaxCatchAll" ma:showField="CatchAllData" ma:web="7473bd57-b432-46fc-a095-4aea1fa651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75D476-E38A-4FC1-9E06-E8E5A3D0BC88}">
  <ds:schemaRefs>
    <ds:schemaRef ds:uri="f4d1fe01-2079-4d13-b469-a5689b1eb0e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d66ec8f-bb1f-439d-8aee-06aab07ecad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5C93F1-EC5C-4A96-BE10-58F39E454312}"/>
</file>

<file path=customXml/itemProps3.xml><?xml version="1.0" encoding="utf-8"?>
<ds:datastoreItem xmlns:ds="http://schemas.openxmlformats.org/officeDocument/2006/customXml" ds:itemID="{3827C3DC-D292-4FE6-960E-71A5A72ED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843</Words>
  <Application>Microsoft Office PowerPoint</Application>
  <PresentationFormat>Affichage à l'écran (4:3)</PresentationFormat>
  <Paragraphs>163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Arial Unicode MS</vt:lpstr>
      <vt:lpstr>Calibri</vt:lpstr>
      <vt:lpstr>Thème Office</vt:lpstr>
      <vt:lpstr>PRESENTATION  CFRP Valentin Haüy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 Préparatoire Informatique et Réseaux </vt:lpstr>
      <vt:lpstr>Définition de la malvoyance</vt:lpstr>
      <vt:lpstr>Qu’est- ce que la non-voyance ?</vt:lpstr>
      <vt:lpstr>Les moyens de compensations </vt:lpstr>
      <vt:lpstr>Les outils pour accompagner  la déficience visuelle </vt:lpstr>
      <vt:lpstr>Quelques principes à savoir </vt:lpstr>
      <vt:lpstr>Présentation PowerPoint</vt:lpstr>
    </vt:vector>
  </TitlesOfParts>
  <Company>EXCEL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 Valantin</dc:creator>
  <cp:lastModifiedBy>MARCOVICI Frédéric</cp:lastModifiedBy>
  <cp:revision>172</cp:revision>
  <cp:lastPrinted>2019-04-15T15:54:01Z</cp:lastPrinted>
  <dcterms:created xsi:type="dcterms:W3CDTF">2016-03-14T14:43:17Z</dcterms:created>
  <dcterms:modified xsi:type="dcterms:W3CDTF">2023-12-14T13:25:21Z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15400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ContentTypeId">
    <vt:lpwstr>0x010100C7B25FF85FCAB0408B8D2CE718B4EC72</vt:lpwstr>
  </property>
  <property fmtid="{D5CDD505-2E9C-101B-9397-08002B2CF9AE}" pid="8" name="MediaServiceImageTags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