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514" r:id="rId2"/>
    <p:sldId id="519" r:id="rId3"/>
    <p:sldId id="520" r:id="rId4"/>
    <p:sldId id="521" r:id="rId5"/>
    <p:sldId id="531" r:id="rId6"/>
    <p:sldId id="523" r:id="rId7"/>
    <p:sldId id="528" r:id="rId8"/>
    <p:sldId id="529" r:id="rId9"/>
    <p:sldId id="530" r:id="rId10"/>
    <p:sldId id="526" r:id="rId11"/>
    <p:sldId id="532" r:id="rId12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08A1"/>
    <a:srgbClr val="FF0000"/>
    <a:srgbClr val="2101BF"/>
    <a:srgbClr val="6666FF"/>
    <a:srgbClr val="FFFF66"/>
    <a:srgbClr val="FFFF99"/>
    <a:srgbClr val="FF8163"/>
    <a:srgbClr val="00808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8692" autoAdjust="0"/>
  </p:normalViewPr>
  <p:slideViewPr>
    <p:cSldViewPr>
      <p:cViewPr varScale="1">
        <p:scale>
          <a:sx n="106" d="100"/>
          <a:sy n="106" d="100"/>
        </p:scale>
        <p:origin x="180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3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482"/>
    </p:cViewPr>
  </p:sorterViewPr>
  <p:notesViewPr>
    <p:cSldViewPr>
      <p:cViewPr varScale="1">
        <p:scale>
          <a:sx n="75" d="100"/>
          <a:sy n="75" d="100"/>
        </p:scale>
        <p:origin x="4032" y="78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5631" cy="511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56" tIns="48179" rIns="96356" bIns="48179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980" y="1"/>
            <a:ext cx="3075631" cy="511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56" tIns="48179" rIns="96356" bIns="48179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3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1056"/>
            <a:ext cx="3075631" cy="511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56" tIns="48179" rIns="96356" bIns="48179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essai</a:t>
            </a:r>
          </a:p>
        </p:txBody>
      </p:sp>
      <p:sp>
        <p:nvSpPr>
          <p:cNvPr id="203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980" y="9721056"/>
            <a:ext cx="3075631" cy="511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56" tIns="48179" rIns="96356" bIns="48179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B7D59D35-D28D-4D8C-AFC0-D7437CB4593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130543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5631" cy="511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56" tIns="48179" rIns="96356" bIns="48179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980" y="1"/>
            <a:ext cx="3075631" cy="511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56" tIns="48179" rIns="96356" bIns="48179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5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62" y="4861360"/>
            <a:ext cx="5679778" cy="4605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56" tIns="48179" rIns="96356" bIns="481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37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1056"/>
            <a:ext cx="3075631" cy="511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56" tIns="48179" rIns="96356" bIns="48179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essai</a:t>
            </a:r>
          </a:p>
        </p:txBody>
      </p:sp>
      <p:sp>
        <p:nvSpPr>
          <p:cNvPr id="137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980" y="9721056"/>
            <a:ext cx="3075631" cy="511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56" tIns="48179" rIns="96356" bIns="48179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B6D7B6A9-76C2-45D9-B0DD-EBE8C4E736F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016600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61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>
              <a:latin typeface="Arial" charset="0"/>
              <a:cs typeface="Arial" charset="0"/>
            </a:endParaRPr>
          </a:p>
        </p:txBody>
      </p:sp>
      <p:sp>
        <p:nvSpPr>
          <p:cNvPr id="13619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9ECD05-A8A2-4ABB-A0D2-479D607F8D15}" type="slidenum">
              <a:rPr lang="fr-FR" smtClean="0">
                <a:latin typeface="Arial" charset="0"/>
              </a:rPr>
              <a:pPr/>
              <a:t>1</a:t>
            </a:fld>
            <a:endParaRPr lang="fr-FR">
              <a:latin typeface="Arial" charset="0"/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494EA3B-6C92-1B1E-CA67-62087FC716F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essai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16631"/>
            <a:ext cx="9144000" cy="576065"/>
          </a:xfrm>
        </p:spPr>
        <p:txBody>
          <a:bodyPr/>
          <a:lstStyle>
            <a:lvl1pPr>
              <a:defRPr>
                <a:solidFill>
                  <a:srgbClr val="4B08A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5913" y="836712"/>
            <a:ext cx="8672512" cy="5328592"/>
          </a:xfrm>
        </p:spPr>
        <p:txBody>
          <a:bodyPr/>
          <a:lstStyle>
            <a:lvl1pPr>
              <a:buClr>
                <a:srgbClr val="C00000"/>
              </a:buClr>
              <a:defRPr/>
            </a:lvl1pPr>
            <a:lvl2pPr>
              <a:lnSpc>
                <a:spcPct val="80000"/>
              </a:lnSpc>
              <a:spcBef>
                <a:spcPts val="432"/>
              </a:spcBef>
              <a:buClr>
                <a:srgbClr val="C00000"/>
              </a:buClr>
              <a:buSzPct val="120000"/>
              <a:defRPr/>
            </a:lvl2pPr>
            <a:lvl3pPr marL="938213" indent="-176213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3pPr>
            <a:lvl4pPr>
              <a:buClr>
                <a:srgbClr val="C00000"/>
              </a:buClr>
              <a:defRPr sz="1600"/>
            </a:lvl4pPr>
            <a:lvl5pPr>
              <a:buClr>
                <a:srgbClr val="C00000"/>
              </a:buCl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cxnSp>
        <p:nvCxnSpPr>
          <p:cNvPr id="7" name="Connecteur droit 6"/>
          <p:cNvCxnSpPr/>
          <p:nvPr userDrawn="1"/>
        </p:nvCxnSpPr>
        <p:spPr bwMode="auto">
          <a:xfrm>
            <a:off x="-108520" y="692696"/>
            <a:ext cx="9505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0" y="177800"/>
            <a:ext cx="9144000" cy="5556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15913" y="1263650"/>
            <a:ext cx="4259262" cy="23431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727575" y="1263650"/>
            <a:ext cx="4260850" cy="23431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315913" y="3759200"/>
            <a:ext cx="4259262" cy="23431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27575" y="3759200"/>
            <a:ext cx="4260850" cy="23431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8286750" y="6572250"/>
            <a:ext cx="630238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8410575" y="6584950"/>
            <a:ext cx="733425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070975" y="6719888"/>
            <a:ext cx="73025" cy="103187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fld id="{82CDC1A6-D12E-4D2B-9695-7745929E247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5913" y="1263650"/>
            <a:ext cx="4259262" cy="483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7575" y="1263650"/>
            <a:ext cx="4260850" cy="483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8286750" y="6572250"/>
            <a:ext cx="630238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8410575" y="6584950"/>
            <a:ext cx="733425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070975" y="6719888"/>
            <a:ext cx="73025" cy="103187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fld id="{06D6B18B-DA57-4A9B-A1B6-7A32D2AB6DA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cxnSp>
        <p:nvCxnSpPr>
          <p:cNvPr id="11" name="Connecteur droit 10"/>
          <p:cNvCxnSpPr/>
          <p:nvPr userDrawn="1"/>
        </p:nvCxnSpPr>
        <p:spPr bwMode="auto">
          <a:xfrm>
            <a:off x="-108520" y="692696"/>
            <a:ext cx="9505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3076"/>
            <a:ext cx="8229600" cy="67637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8286750" y="6572250"/>
            <a:ext cx="630238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8410575" y="6584950"/>
            <a:ext cx="733425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070975" y="6719888"/>
            <a:ext cx="73025" cy="103187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fld id="{16D044AF-2EF3-4D59-8CEB-6F103CE5E9C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cxnSp>
        <p:nvCxnSpPr>
          <p:cNvPr id="13" name="Connecteur droit 12"/>
          <p:cNvCxnSpPr/>
          <p:nvPr userDrawn="1"/>
        </p:nvCxnSpPr>
        <p:spPr bwMode="auto">
          <a:xfrm>
            <a:off x="-108520" y="692696"/>
            <a:ext cx="9505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8286750" y="6572250"/>
            <a:ext cx="630238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8410575" y="6584950"/>
            <a:ext cx="733425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070975" y="6719888"/>
            <a:ext cx="73025" cy="103187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fld id="{EBB23A31-5209-4D65-82AB-ACB60AE241A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cxnSp>
        <p:nvCxnSpPr>
          <p:cNvPr id="9" name="Connecteur droit 8"/>
          <p:cNvCxnSpPr/>
          <p:nvPr userDrawn="1"/>
        </p:nvCxnSpPr>
        <p:spPr bwMode="auto">
          <a:xfrm>
            <a:off x="-108520" y="692696"/>
            <a:ext cx="9505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8286750" y="6572250"/>
            <a:ext cx="630238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8410575" y="6584950"/>
            <a:ext cx="733425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070975" y="6719888"/>
            <a:ext cx="73025" cy="103187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fld id="{438F51B0-46FC-4D50-AC15-A9D8A252EBF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8286750" y="6572250"/>
            <a:ext cx="630238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8410575" y="6584950"/>
            <a:ext cx="733425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070975" y="6719888"/>
            <a:ext cx="73025" cy="103187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fld id="{87FFF8B1-70D0-4A9C-B362-0E5E4A4C2BA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8286750" y="6572250"/>
            <a:ext cx="630238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8410575" y="6584950"/>
            <a:ext cx="733425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070975" y="6719888"/>
            <a:ext cx="73025" cy="103187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fld id="{506A0D95-5A7D-4E46-AF35-1DB4AFDB7EE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8286750" y="6572250"/>
            <a:ext cx="630238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8410575" y="6584950"/>
            <a:ext cx="733425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070975" y="6719888"/>
            <a:ext cx="73025" cy="103187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fld id="{76828C92-A5F7-4E69-9EBF-0CAD7DD24BA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177800"/>
            <a:ext cx="2286000" cy="592455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177800"/>
            <a:ext cx="6705600" cy="59245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8286750" y="6572250"/>
            <a:ext cx="630238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8410575" y="6584950"/>
            <a:ext cx="733425" cy="103188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070975" y="6719888"/>
            <a:ext cx="73025" cy="103187"/>
          </a:xfrm>
          <a:prstGeom prst="rect">
            <a:avLst/>
          </a:prstGeom>
        </p:spPr>
        <p:txBody>
          <a:bodyPr/>
          <a:lstStyle>
            <a:lvl1pPr eaLnBrk="0" hangingPunct="0">
              <a:lnSpc>
                <a:spcPct val="85000"/>
              </a:lnSpc>
              <a:defRPr/>
            </a:lvl1pPr>
          </a:lstStyle>
          <a:p>
            <a:pPr>
              <a:defRPr/>
            </a:pPr>
            <a:fld id="{74576422-F845-4F3C-8A7E-16EE72F859F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16633"/>
            <a:ext cx="91440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4000" tIns="36000" rIns="72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Présentation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5913" y="1263650"/>
            <a:ext cx="8672512" cy="4661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0000" tIns="0" rIns="180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Le CERTAM</a:t>
            </a:r>
          </a:p>
          <a:p>
            <a:pPr lvl="0"/>
            <a:r>
              <a:rPr lang="fr-FR" dirty="0"/>
              <a:t>Moi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1785938" y="6286500"/>
            <a:ext cx="6572250" cy="261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36000" rIns="72000">
            <a:spAutoFit/>
          </a:bodyPr>
          <a:lstStyle/>
          <a:p>
            <a:pPr algn="ctr" eaLnBrk="0" hangingPunct="0">
              <a:spcBef>
                <a:spcPct val="10000"/>
              </a:spcBef>
              <a:defRPr/>
            </a:pPr>
            <a:r>
              <a:rPr lang="en-GB" altLang="en-US" sz="1100" dirty="0">
                <a:solidFill>
                  <a:schemeClr val="tx1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8358188" y="6286500"/>
            <a:ext cx="642937" cy="2492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0" hangingPunct="0">
              <a:lnSpc>
                <a:spcPct val="85000"/>
              </a:lnSpc>
              <a:defRPr/>
            </a:pPr>
            <a:fld id="{39251745-DA10-418E-A150-2E2054A74EA3}" type="slidenum">
              <a:rPr lang="fr-FR" sz="1200">
                <a:solidFill>
                  <a:srgbClr val="C00000"/>
                </a:solidFill>
              </a:rPr>
              <a:pPr algn="r" eaLnBrk="0" hangingPunct="0">
                <a:lnSpc>
                  <a:spcPct val="85000"/>
                </a:lnSpc>
                <a:defRPr/>
              </a:pPr>
              <a:t>‹N°›</a:t>
            </a:fld>
            <a:endParaRPr lang="fr-FR" sz="1200" dirty="0">
              <a:solidFill>
                <a:srgbClr val="C00000"/>
              </a:solidFill>
            </a:endParaRPr>
          </a:p>
        </p:txBody>
      </p:sp>
      <p:pic>
        <p:nvPicPr>
          <p:cNvPr id="12" name="Image 11" descr="rectangle violet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6663088"/>
            <a:ext cx="9144000" cy="235815"/>
          </a:xfrm>
          <a:prstGeom prst="rect">
            <a:avLst/>
          </a:prstGeom>
        </p:spPr>
      </p:pic>
      <p:pic>
        <p:nvPicPr>
          <p:cNvPr id="4" name="Image 3" descr="Logo du CERTAM">
            <a:extLst>
              <a:ext uri="{FF2B5EF4-FFF2-40B4-BE49-F238E27FC236}">
                <a16:creationId xmlns:a16="http://schemas.microsoft.com/office/drawing/2014/main" id="{3730A398-E9A9-A7F5-51F2-FDAAFAF3684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5949280"/>
            <a:ext cx="3168352" cy="623691"/>
          </a:xfrm>
          <a:prstGeom prst="rect">
            <a:avLst/>
          </a:prstGeom>
        </p:spPr>
      </p:pic>
      <p:pic>
        <p:nvPicPr>
          <p:cNvPr id="6" name="Image 5" descr="Logo AVH">
            <a:extLst>
              <a:ext uri="{FF2B5EF4-FFF2-40B4-BE49-F238E27FC236}">
                <a16:creationId xmlns:a16="http://schemas.microsoft.com/office/drawing/2014/main" id="{3D850F61-356F-3B21-EB91-EA69DF94EF09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38" y="6021288"/>
            <a:ext cx="794404" cy="49937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</p:sldLayoutIdLst>
  <p:hf hdr="0" ftr="0" dt="0"/>
  <p:txStyles>
    <p:titleStyle>
      <a:lvl1pPr algn="ctr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000" b="1">
          <a:solidFill>
            <a:srgbClr val="4B08A1"/>
          </a:solidFill>
          <a:latin typeface="+mn-lt"/>
          <a:ea typeface="+mj-ea"/>
          <a:cs typeface="+mj-cs"/>
        </a:defRPr>
      </a:lvl1pPr>
      <a:lvl2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 Narrow" pitchFamily="34" charset="0"/>
        </a:defRPr>
      </a:lvl2pPr>
      <a:lvl3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 Narrow" pitchFamily="34" charset="0"/>
        </a:defRPr>
      </a:lvl3pPr>
      <a:lvl4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 Narrow" pitchFamily="34" charset="0"/>
        </a:defRPr>
      </a:lvl4pPr>
      <a:lvl5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 Narrow" pitchFamily="34" charset="0"/>
        </a:defRPr>
      </a:lvl5pPr>
      <a:lvl6pPr marL="4572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 Narrow" pitchFamily="34" charset="0"/>
        </a:defRPr>
      </a:lvl6pPr>
      <a:lvl7pPr marL="9144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 Narrow" pitchFamily="34" charset="0"/>
        </a:defRPr>
      </a:lvl9pPr>
    </p:titleStyle>
    <p:bodyStyle>
      <a:lvl1pPr marL="190500" indent="-190500" algn="l" rtl="0" eaLnBrk="1" fontAlgn="base" hangingPunct="1">
        <a:lnSpc>
          <a:spcPct val="80000"/>
        </a:lnSpc>
        <a:spcBef>
          <a:spcPct val="20000"/>
        </a:spcBef>
        <a:spcAft>
          <a:spcPct val="0"/>
        </a:spcAft>
        <a:buClr>
          <a:srgbClr val="DD4814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190500" algn="l" rtl="0" eaLnBrk="1" fontAlgn="base" hangingPunct="1">
        <a:lnSpc>
          <a:spcPct val="80000"/>
        </a:lnSpc>
        <a:spcBef>
          <a:spcPts val="432"/>
        </a:spcBef>
        <a:spcAft>
          <a:spcPct val="0"/>
        </a:spcAft>
        <a:buClr>
          <a:srgbClr val="DD4814"/>
        </a:buClr>
        <a:buSzPct val="120000"/>
        <a:buChar char="•"/>
        <a:defRPr sz="2000">
          <a:solidFill>
            <a:schemeClr val="tx1"/>
          </a:solidFill>
          <a:latin typeface="+mn-lt"/>
        </a:defRPr>
      </a:lvl2pPr>
      <a:lvl3pPr marL="938213" indent="-176213" algn="l" rtl="0" eaLnBrk="1" fontAlgn="base" hangingPunct="1">
        <a:lnSpc>
          <a:spcPct val="80000"/>
        </a:lnSpc>
        <a:spcBef>
          <a:spcPct val="20000"/>
        </a:spcBef>
        <a:spcAft>
          <a:spcPct val="0"/>
        </a:spcAft>
        <a:buClr>
          <a:srgbClr val="DD4814"/>
        </a:buClr>
        <a:buSzPct val="11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3pPr>
      <a:lvl4pPr marL="1547813" indent="-22860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1966913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424113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2881313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338513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3795713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vh.asso.fr/implantations/certa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store.humanware.com/hau/victor-reader-stratus-2-audio-player.html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s://www.pro.sensotec.com/daisybox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eole.avh.asso.fr/aide/comment-utiliser-valentin-lecture-avec-une-enceinte-alexa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s://megavoice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3789040"/>
            <a:ext cx="8352928" cy="864096"/>
          </a:xfrm>
        </p:spPr>
        <p:txBody>
          <a:bodyPr/>
          <a:lstStyle/>
          <a:p>
            <a:r>
              <a:rPr lang="fr-FR" dirty="0"/>
              <a:t>Vers de nouveaux supports de lecture ?</a:t>
            </a:r>
            <a:endParaRPr lang="fr-FR" dirty="0">
              <a:solidFill>
                <a:srgbClr val="4B08A1"/>
              </a:solidFill>
              <a:latin typeface="+mn-lt"/>
            </a:endParaRPr>
          </a:p>
        </p:txBody>
      </p:sp>
      <p:pic>
        <p:nvPicPr>
          <p:cNvPr id="4" name="Image 3" descr="Logo Association Valentin Haüy&#10;Avec les aveugles et les malvoyants &#10;Agir pour l’autonomie&#10;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800" y="1196752"/>
            <a:ext cx="3624690" cy="22739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D03C7A-7665-6608-2FB5-B4D2B71C9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6BAAE8-FBA0-B8B8-737A-505B454E3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556792"/>
            <a:ext cx="8672512" cy="3384376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Le passage du stockage des livres audio sur CD vers un autre support, physique ou dématérialisé, sera progressif avec plusieurs solutions de lecture </a:t>
            </a:r>
            <a:r>
              <a:rPr lang="fr-FR"/>
              <a:t>qui certainement </a:t>
            </a:r>
            <a:r>
              <a:rPr lang="fr-FR" dirty="0"/>
              <a:t>cohabiteront.</a:t>
            </a:r>
          </a:p>
          <a:p>
            <a:endParaRPr lang="fr-FR" dirty="0"/>
          </a:p>
          <a:p>
            <a:r>
              <a:rPr lang="fr-FR" dirty="0"/>
              <a:t>Comme à chaque évolution, cette transition nécessitera un accompagnement humain pour aider au mieux les lecteurs les moins technophiles.</a:t>
            </a:r>
          </a:p>
        </p:txBody>
      </p:sp>
    </p:spTree>
    <p:extLst>
      <p:ext uri="{BB962C8B-B14F-4D97-AF65-F5344CB8AC3E}">
        <p14:creationId xmlns:p14="http://schemas.microsoft.com/office/powerpoint/2010/main" val="3040026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F2BDE565-830F-3AA4-170C-1DEDBB71B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6633"/>
            <a:ext cx="9144000" cy="864096"/>
          </a:xfrm>
        </p:spPr>
        <p:txBody>
          <a:bodyPr/>
          <a:lstStyle/>
          <a:p>
            <a:r>
              <a:rPr lang="fr-FR" sz="4800" dirty="0"/>
              <a:t>MERCI !</a:t>
            </a:r>
          </a:p>
        </p:txBody>
      </p:sp>
      <p:pic>
        <p:nvPicPr>
          <p:cNvPr id="5" name="Image 4" descr="carte de visite&#10;Jean-Pierre CARPANINI&#10;Chargé de mission accessibilité numérique&#10;5 rue Duroc - 75343 PARIS - CEDEX 07&#10;Tél. 01 87 67 97 89&#10;jp.carpanini@avh.asso.fr&#10;www.certam-avh.com/fr&#10;Logo de l'association Valentin Haüy&#10;QR-Code contenu de la carte de visite">
            <a:extLst>
              <a:ext uri="{FF2B5EF4-FFF2-40B4-BE49-F238E27FC236}">
                <a16:creationId xmlns:a16="http://schemas.microsoft.com/office/drawing/2014/main" id="{458F60F0-2188-E8CE-1E3A-536E5100F4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977807"/>
            <a:ext cx="6516216" cy="488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95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Présentation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5913" y="836712"/>
            <a:ext cx="8672512" cy="5040560"/>
          </a:xfrm>
        </p:spPr>
        <p:txBody>
          <a:bodyPr/>
          <a:lstStyle/>
          <a:p>
            <a:pPr marL="0" indent="0">
              <a:buNone/>
            </a:pPr>
            <a:endParaRPr lang="fr-FR" sz="1800" dirty="0"/>
          </a:p>
          <a:p>
            <a:r>
              <a:rPr lang="fr-FR" dirty="0"/>
              <a:t>Le CERTAM – Pôle d’accessibilité numérique, évalue des produits technologiques « grand public » ou adaptés à la déficience visuelle. Les évaluations produites en sont publiées sur son site web :</a:t>
            </a:r>
          </a:p>
          <a:p>
            <a:pPr marL="0" indent="0" algn="ctr">
              <a:buNone/>
            </a:pPr>
            <a:r>
              <a:rPr lang="fr-FR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Lien vers les évaluations du CERTAM</a:t>
            </a:r>
            <a:r>
              <a:rPr lang="fr-FR" dirty="0">
                <a:solidFill>
                  <a:srgbClr val="0070C0"/>
                </a:solidFill>
              </a:rPr>
              <a:t> </a:t>
            </a:r>
          </a:p>
          <a:p>
            <a:endParaRPr lang="fr-FR" dirty="0">
              <a:solidFill>
                <a:srgbClr val="0070C0"/>
              </a:solidFill>
            </a:endParaRPr>
          </a:p>
          <a:p>
            <a:r>
              <a:rPr lang="fr-FR" dirty="0"/>
              <a:t>Son rôle sur l’accessibilité numérique se concentre sur des tests d’usage de sites web et de contenus. Il organise et participe à des évènements en lien avec l’accessibilité numérique…</a:t>
            </a:r>
          </a:p>
          <a:p>
            <a:endParaRPr lang="fr-FR" dirty="0"/>
          </a:p>
          <a:p>
            <a:r>
              <a:rPr lang="fr-FR" dirty="0"/>
              <a:t>Service de l’association Valentin Haüy, les travaux et publications du CERTAM sont indépendants des autres structures ou services de l’association.</a:t>
            </a:r>
          </a:p>
        </p:txBody>
      </p:sp>
    </p:spTree>
    <p:extLst>
      <p:ext uri="{BB962C8B-B14F-4D97-AF65-F5344CB8AC3E}">
        <p14:creationId xmlns:p14="http://schemas.microsoft.com/office/powerpoint/2010/main" val="1944494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5B3048-CD52-59DF-8429-04594845A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Sujet de l’intervention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5125B3-9D8D-E077-F87E-598FD9CF1D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9720" y="1086185"/>
            <a:ext cx="8504559" cy="4685630"/>
          </a:xfrm>
        </p:spPr>
        <p:txBody>
          <a:bodyPr/>
          <a:lstStyle/>
          <a:p>
            <a:r>
              <a:rPr lang="fr-FR" sz="2600" dirty="0"/>
              <a:t>Qu’en est-il des solutions de lecture de livre audio pour les publics les moins technophiles face à la disparition annoncée des lecteur CD ?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sz="2600" dirty="0"/>
              <a:t>Sans être exhaustifs, les quatre exemples choisis  représentent autant de types de solutions possibles :</a:t>
            </a:r>
          </a:p>
          <a:p>
            <a:pPr marL="381000" lvl="1" indent="0">
              <a:spcBef>
                <a:spcPts val="600"/>
              </a:spcBef>
              <a:buNone/>
            </a:pPr>
            <a:endParaRPr lang="fr-FR" sz="800" dirty="0"/>
          </a:p>
          <a:p>
            <a:pPr lvl="1">
              <a:spcBef>
                <a:spcPts val="600"/>
              </a:spcBef>
            </a:pPr>
            <a:r>
              <a:rPr lang="fr-FR" dirty="0"/>
              <a:t>Lecteurs adaptés avec stockage sur un support différent du CD,</a:t>
            </a:r>
          </a:p>
          <a:p>
            <a:pPr lvl="1"/>
            <a:r>
              <a:rPr lang="fr-FR" dirty="0"/>
              <a:t>appareil de lecture connecté simple d’usage avec consultation puis lecture à partir d’un catalogue en ligne, </a:t>
            </a:r>
          </a:p>
          <a:p>
            <a:pPr lvl="1"/>
            <a:r>
              <a:rPr lang="fr-FR" dirty="0"/>
              <a:t>assistant domestique,</a:t>
            </a:r>
          </a:p>
          <a:p>
            <a:pPr lvl="1"/>
            <a:r>
              <a:rPr lang="fr-FR" dirty="0"/>
              <a:t>lecteur MP3.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E8DE47-57E7-95A5-F258-977111423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D6B18B-DA57-4A9B-A1B6-7A32D2AB6DA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951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014DAA-8821-6D69-EE85-4ECFA985E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/>
              <a:t>Aujourd’hui des lecteurs audio Daisy / MP3 adaptés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DA0374-2C84-6256-C06D-9DBFD1C4A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913" y="836712"/>
            <a:ext cx="8672512" cy="5040560"/>
          </a:xfrm>
        </p:spPr>
        <p:txBody>
          <a:bodyPr/>
          <a:lstStyle/>
          <a:p>
            <a:endParaRPr lang="fr-FR" dirty="0"/>
          </a:p>
          <a:p>
            <a:r>
              <a:rPr lang="fr-FR" sz="2000" b="1" dirty="0"/>
              <a:t>Des matériels adaptés aux personnes déficientes visuelles : 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Des solutions matérielles mobiles : Milestone Ace M315, Victor Reader Stream ou EVO…</a:t>
            </a:r>
          </a:p>
          <a:p>
            <a:pPr lvl="1"/>
            <a:r>
              <a:rPr lang="fr-FR" dirty="0"/>
              <a:t>Des solutions matérielles transportables pour les personnes déficientes visuelles moins technophiles : Victor Reader Stratus…</a:t>
            </a:r>
          </a:p>
          <a:p>
            <a:pPr lvl="1"/>
            <a:r>
              <a:rPr lang="fr-FR" dirty="0"/>
              <a:t>Des solutions logicielles pour une utilisation sur PC ou plateformes mobiles : applications </a:t>
            </a:r>
            <a:r>
              <a:rPr lang="fr-FR" dirty="0" err="1"/>
              <a:t>EasyReader</a:t>
            </a:r>
            <a:r>
              <a:rPr lang="fr-FR" dirty="0"/>
              <a:t>, Thorium…</a:t>
            </a:r>
          </a:p>
          <a:p>
            <a:endParaRPr lang="fr-FR" dirty="0"/>
          </a:p>
          <a:p>
            <a:r>
              <a:rPr lang="fr-FR" sz="2000" b="1" dirty="0"/>
              <a:t>Des formats audios couramment distribués et pris en charges :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Le format structuré Daisy pour une expérience de lecture la plus proche possible du livre imprimé.</a:t>
            </a:r>
          </a:p>
          <a:p>
            <a:pPr lvl="1"/>
            <a:r>
              <a:rPr lang="fr-FR" dirty="0"/>
              <a:t>Le format audio MP3 largement distribué, notamment par le secteur commercial du livre audio.</a:t>
            </a:r>
          </a:p>
        </p:txBody>
      </p:sp>
    </p:spTree>
    <p:extLst>
      <p:ext uri="{BB962C8B-B14F-4D97-AF65-F5344CB8AC3E}">
        <p14:creationId xmlns:p14="http://schemas.microsoft.com/office/powerpoint/2010/main" val="3518237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481532-3148-5145-9B9E-1B979CFF6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Après la disparition des lecteurs CD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9E58F6-00AF-4273-AFC8-D068C0169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sz="2000" dirty="0"/>
          </a:p>
          <a:p>
            <a:r>
              <a:rPr lang="fr-FR" sz="2000" b="1" dirty="0"/>
              <a:t>La disparition des lecteurs CD / DVD est annoncée par les fabricants. Actuellement les usagers déficients visuels les moins technophiles apprécient : </a:t>
            </a:r>
          </a:p>
          <a:p>
            <a:pPr lvl="1"/>
            <a:r>
              <a:rPr lang="fr-FR" dirty="0"/>
              <a:t>1 CD = 1 livre audio</a:t>
            </a:r>
          </a:p>
          <a:p>
            <a:pPr lvl="1"/>
            <a:r>
              <a:rPr lang="fr-FR" dirty="0"/>
              <a:t>Sa facilité d’usage = insertion du CD dans un lecteur type mange-disque.</a:t>
            </a:r>
          </a:p>
          <a:p>
            <a:pPr lvl="1"/>
            <a:r>
              <a:rPr lang="fr-FR" dirty="0"/>
              <a:t>Pas de téléchargement. Mise à disposition en bibliothèque ou envoi d’un support physique.</a:t>
            </a:r>
          </a:p>
          <a:p>
            <a:endParaRPr lang="fr-FR" dirty="0"/>
          </a:p>
          <a:p>
            <a:r>
              <a:rPr lang="fr-FR" sz="2000" b="1" dirty="0"/>
              <a:t>Différentes solutions semblent être envisagées :</a:t>
            </a:r>
            <a:r>
              <a:rPr lang="fr-FR" sz="2000" dirty="0"/>
              <a:t> </a:t>
            </a:r>
          </a:p>
          <a:p>
            <a:pPr lvl="1"/>
            <a:r>
              <a:rPr lang="fr-FR" dirty="0"/>
              <a:t>Des matériels adaptés identiques aux produits actuels avec un support de stockage différent du CD,</a:t>
            </a:r>
          </a:p>
          <a:p>
            <a:pPr lvl="1"/>
            <a:r>
              <a:rPr lang="fr-FR" dirty="0"/>
              <a:t>des lecteurs simples d’usage qui procèdent par téléchargement à partir d’un catalogue en ligne,</a:t>
            </a:r>
          </a:p>
          <a:p>
            <a:pPr lvl="1"/>
            <a:r>
              <a:rPr lang="fr-FR" dirty="0"/>
              <a:t>des « </a:t>
            </a:r>
            <a:r>
              <a:rPr lang="fr-FR" dirty="0" err="1"/>
              <a:t>skills</a:t>
            </a:r>
            <a:r>
              <a:rPr lang="fr-FR" dirty="0"/>
              <a:t> » sur assistant domestique type Alexa ou Google</a:t>
            </a:r>
          </a:p>
          <a:p>
            <a:pPr lvl="1"/>
            <a:r>
              <a:rPr lang="fr-FR" dirty="0"/>
              <a:t>des lecteurs MP3 utilisables par les personnes déficientes visuelles.</a:t>
            </a:r>
          </a:p>
        </p:txBody>
      </p:sp>
    </p:spTree>
    <p:extLst>
      <p:ext uri="{BB962C8B-B14F-4D97-AF65-F5344CB8AC3E}">
        <p14:creationId xmlns:p14="http://schemas.microsoft.com/office/powerpoint/2010/main" val="3506004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D4A0D3-169F-7D9E-65CC-86E5315F2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600" dirty="0"/>
              <a:t>Lecteurs Daisy / MP3 avec cartouche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8B9E1D-91F1-059D-95BF-204DACBFA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764704"/>
            <a:ext cx="8712968" cy="5400600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/>
              <a:t>Victor Reader Stratus 2 </a:t>
            </a:r>
          </a:p>
          <a:p>
            <a:pPr marL="0" indent="0" algn="ctr">
              <a:buNone/>
            </a:pPr>
            <a:r>
              <a:rPr lang="fr-FR" sz="1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Lien vers le site du fabricant Humanware (en anglais)</a:t>
            </a:r>
            <a:endParaRPr lang="fr-FR" sz="1400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lvl="1"/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7F1C5029-D71E-375F-4E06-D2EAAA790F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705452"/>
              </p:ext>
            </p:extLst>
          </p:nvPr>
        </p:nvGraphicFramePr>
        <p:xfrm>
          <a:off x="0" y="3429000"/>
          <a:ext cx="9144000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84940383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1837230223"/>
                    </a:ext>
                  </a:extLst>
                </a:gridCol>
              </a:tblGrid>
              <a:tr h="2520280">
                <a:tc>
                  <a:txBody>
                    <a:bodyPr/>
                    <a:lstStyle/>
                    <a:p>
                      <a:pPr lvl="1"/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Avantages 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La distribution et le support seraient identiques aux produits actuels, 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Le téléchargement direct des livres audio « Éole » par connexion Wifi annoncée,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le fonctionnement restant identique, la transition est facilitée,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la possibilité d’utiliser une simple clé USB sans obligation d’adopter les cartouches avec lancement automatique de la lecture comme pour un CD.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lvl="1"/>
                      <a:r>
                        <a:rPr lang="fr-FR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Inconvénients </a:t>
                      </a:r>
                      <a:r>
                        <a:rPr lang="fr-FR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Des robots spécifiques pour copier les ouvrages dans les cartouches, 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le renvoi des cartouches du bénéficiaire vers la bibliothèque et inversement, </a:t>
                      </a:r>
                      <a:endParaRPr lang="fr-FR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 support </a:t>
                      </a:r>
                      <a:r>
                        <a:rPr lang="fr-FR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≠</a:t>
                      </a:r>
                      <a:r>
                        <a:rPr lang="fr-FR" sz="14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b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 livre.</a:t>
                      </a:r>
                      <a:endParaRPr lang="fr-FR" sz="14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03024"/>
                  </a:ext>
                </a:extLst>
              </a:tr>
            </a:tbl>
          </a:graphicData>
        </a:graphic>
      </p:graphicFrame>
      <p:pic>
        <p:nvPicPr>
          <p:cNvPr id="8" name="Image 7" descr="Appareil de lecture de livre audio Victor Reader Stratus 2 de la société Humanware">
            <a:extLst>
              <a:ext uri="{FF2B5EF4-FFF2-40B4-BE49-F238E27FC236}">
                <a16:creationId xmlns:a16="http://schemas.microsoft.com/office/drawing/2014/main" id="{DFA0A782-36CD-3054-8105-84C2DFCD66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443037"/>
            <a:ext cx="1928813" cy="198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827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C3C801-AD7B-5F9C-550D-15E295B0B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600" dirty="0"/>
              <a:t>Appareil de lecture connecté Daisy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F27DDF-A59F-89C0-A1CC-93DD91A99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Daisy Box de </a:t>
            </a:r>
            <a:r>
              <a:rPr lang="en-US" b="1" dirty="0" err="1"/>
              <a:t>Sensotec</a:t>
            </a:r>
            <a:endParaRPr lang="fr-FR" b="1" dirty="0"/>
          </a:p>
          <a:p>
            <a:pPr marL="0" indent="0" algn="ctr">
              <a:buNone/>
            </a:pPr>
            <a:r>
              <a:rPr lang="en-US" sz="1400" u="sng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Lien vers le fabricant </a:t>
            </a:r>
            <a:r>
              <a:rPr lang="en-US" sz="1400" u="sng" dirty="0" err="1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Sensotec</a:t>
            </a:r>
            <a:endParaRPr lang="en-US" sz="1400" u="sng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n-US" sz="1400" u="sng" dirty="0"/>
          </a:p>
          <a:p>
            <a:pPr marL="0" indent="0" algn="ctr">
              <a:buNone/>
            </a:pPr>
            <a:endParaRPr lang="en-US" sz="1400" u="sng" dirty="0"/>
          </a:p>
          <a:p>
            <a:pPr marL="0" indent="0" algn="ctr">
              <a:buNone/>
            </a:pPr>
            <a:endParaRPr lang="en-US" sz="1400" u="sng" dirty="0"/>
          </a:p>
          <a:p>
            <a:pPr marL="0" indent="0" algn="ctr">
              <a:buNone/>
            </a:pPr>
            <a:endParaRPr lang="en-US" sz="1400" u="sng" dirty="0"/>
          </a:p>
          <a:p>
            <a:pPr marL="0" indent="0" algn="ctr">
              <a:buNone/>
            </a:pPr>
            <a:endParaRPr lang="en-US" sz="1400" u="sng" dirty="0"/>
          </a:p>
          <a:p>
            <a:pPr marL="0" indent="0">
              <a:buNone/>
            </a:pPr>
            <a:endParaRPr lang="fr-FR" sz="1400" dirty="0"/>
          </a:p>
          <a:p>
            <a:pPr lvl="1"/>
            <a:endParaRPr lang="fr-FR" b="1" dirty="0"/>
          </a:p>
          <a:p>
            <a:pPr marL="381000" lvl="1" indent="0">
              <a:buNone/>
            </a:pPr>
            <a:endParaRPr lang="fr-FR" b="1" dirty="0"/>
          </a:p>
          <a:p>
            <a:pPr lvl="1"/>
            <a:endParaRPr lang="fr-FR" b="1" dirty="0"/>
          </a:p>
          <a:p>
            <a:endParaRPr lang="fr-FR" dirty="0"/>
          </a:p>
        </p:txBody>
      </p:sp>
      <p:pic>
        <p:nvPicPr>
          <p:cNvPr id="5" name="Image 4" descr="Le lecteur de livres Daisy Box de Sensotec">
            <a:extLst>
              <a:ext uri="{FF2B5EF4-FFF2-40B4-BE49-F238E27FC236}">
                <a16:creationId xmlns:a16="http://schemas.microsoft.com/office/drawing/2014/main" id="{FE88EE6F-B6C8-BE2F-C5B1-D9134513C4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9577" y="1419225"/>
            <a:ext cx="2276475" cy="2009775"/>
          </a:xfrm>
          <a:prstGeom prst="rect">
            <a:avLst/>
          </a:prstGeom>
        </p:spPr>
      </p:pic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1AEB7553-7C7C-261D-E3A2-B6EA594AD3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220972"/>
              </p:ext>
            </p:extLst>
          </p:nvPr>
        </p:nvGraphicFramePr>
        <p:xfrm>
          <a:off x="469222" y="3194947"/>
          <a:ext cx="8360544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0272">
                  <a:extLst>
                    <a:ext uri="{9D8B030D-6E8A-4147-A177-3AD203B41FA5}">
                      <a16:colId xmlns:a16="http://schemas.microsoft.com/office/drawing/2014/main" val="3653831371"/>
                    </a:ext>
                  </a:extLst>
                </a:gridCol>
                <a:gridCol w="4180272">
                  <a:extLst>
                    <a:ext uri="{9D8B030D-6E8A-4147-A177-3AD203B41FA5}">
                      <a16:colId xmlns:a16="http://schemas.microsoft.com/office/drawing/2014/main" val="4129478342"/>
                    </a:ext>
                  </a:extLst>
                </a:gridCol>
              </a:tblGrid>
              <a:tr h="2736304">
                <a:tc>
                  <a:txBody>
                    <a:bodyPr/>
                    <a:lstStyle/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Avantages 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La prise en charge de la structuration du format Daisy,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une sélection directe de l'ouvrage sur une bibliothèque en ligne et / ou d’ouvrages « poussés » par le bibliothécaire,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l’adaptation aux publics déficients visuels avec une grande simplicité d'usage, 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la possibilité de télécharger et sauvegarder l'ouvrage sur l'appareil pour une lecture hors connexion.</a:t>
                      </a:r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lvl="1"/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Inconvénients 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: 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Un éventuel support pour l’installation et la connexion, 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un protocole de téléchargement à intégrer au système de diffusion (DODP)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une souscription à un abonnement internet nécessaire pour le bénéficiaire.</a:t>
                      </a:r>
                    </a:p>
                    <a:p>
                      <a:endParaRPr lang="fr-F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4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870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2DD224-3708-DA71-4074-4A3A639EE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600" dirty="0"/>
              <a:t>Lecture de livres audios sur enceintes connectées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C05581-2ABA-2F49-AA0C-F0BCC8E1C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b="1" dirty="0"/>
              <a:t>Valentin Lecture sur enceinte connectée Alexa</a:t>
            </a:r>
          </a:p>
          <a:p>
            <a:pPr marL="0" indent="0">
              <a:buNone/>
            </a:pPr>
            <a:endParaRPr lang="fr-FR" sz="1800" u="sng" dirty="0"/>
          </a:p>
          <a:p>
            <a:pPr marL="0" indent="0">
              <a:buNone/>
            </a:pPr>
            <a:endParaRPr lang="fr-FR" sz="1800" dirty="0"/>
          </a:p>
          <a:p>
            <a:pPr marL="381000" lvl="1" indent="0">
              <a:buNone/>
            </a:pPr>
            <a:endParaRPr lang="fr-FR" b="1" dirty="0"/>
          </a:p>
          <a:p>
            <a:pPr lvl="1"/>
            <a:endParaRPr lang="fr-FR" b="1" dirty="0"/>
          </a:p>
          <a:p>
            <a:pPr lvl="1"/>
            <a:endParaRPr lang="fr-FR" b="1" dirty="0"/>
          </a:p>
          <a:p>
            <a:pPr lvl="1"/>
            <a:endParaRPr lang="fr-FR" sz="1400" dirty="0"/>
          </a:p>
          <a:p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99623BF8-2A8E-74C2-737E-B856EEE409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388788"/>
              </p:ext>
            </p:extLst>
          </p:nvPr>
        </p:nvGraphicFramePr>
        <p:xfrm>
          <a:off x="467544" y="3363362"/>
          <a:ext cx="8208912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3401365810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107614070"/>
                    </a:ext>
                  </a:extLst>
                </a:gridCol>
              </a:tblGrid>
              <a:tr h="2297886">
                <a:tc>
                  <a:txBody>
                    <a:bodyPr/>
                    <a:lstStyle/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r>
                        <a:rPr lang="fr-FR" b="1" u="none" dirty="0">
                          <a:solidFill>
                            <a:schemeClr val="tx1"/>
                          </a:solidFill>
                        </a:rPr>
                        <a:t>Avantages </a:t>
                      </a:r>
                      <a:r>
                        <a:rPr lang="fr-FR" u="none" dirty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Le faible coût du matériel, 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la gratuité de l'application, 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l’utilisation par commandes vocales,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une solution avec maitrise de l’application et évolution possible en fonction des besoins utilisateurs,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une expérience par « </a:t>
                      </a:r>
                      <a:r>
                        <a:rPr lang="fr-FR" sz="1400" b="0" dirty="0" err="1">
                          <a:solidFill>
                            <a:schemeClr val="tx1"/>
                          </a:solidFill>
                        </a:rPr>
                        <a:t>Skill</a:t>
                      </a: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 » envisagé ou utilisée par d’autres bibliothèques à l’étranger.</a:t>
                      </a:r>
                      <a:endParaRPr lang="fr-FR" sz="1800" dirty="0">
                        <a:solidFill>
                          <a:schemeClr val="tx1"/>
                        </a:solidFill>
                        <a:hlinkClick r:id="rId2" tooltip="https://eole.avh.asso.fr/aide/comment-utiliser-valentin-lecture-avec-une-enceinte-alexa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 marL="0">
                    <a:noFill/>
                  </a:tcPr>
                </a:tc>
                <a:tc>
                  <a:txBody>
                    <a:bodyPr/>
                    <a:lstStyle/>
                    <a:p>
                      <a:pPr lvl="1"/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Inconvénients 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Un abonnement internet et une configuration initiale nécessaires,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une solution liée au fabricant de l’enceinte connectée et à sa politique de distribution des applications,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une absence de prise en charge de l'intégralité des fonctions de structuration du  format Daisy,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des commandes vocales parfois mal interprétées.</a:t>
                      </a:r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 marL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0669485"/>
                  </a:ext>
                </a:extLst>
              </a:tr>
            </a:tbl>
          </a:graphicData>
        </a:graphic>
      </p:graphicFrame>
      <p:pic>
        <p:nvPicPr>
          <p:cNvPr id="6" name="Image 5" descr="L'enceinte connectée Alexa posé sur une table basse à côté d'une lampe avec une bulle qui donne la commande vocale : &quot;Alexa, ouvre Valentin Lecture&quot;.&#10;Au bas de l'image les logos d'Alexa, de l'association Valentin Haüy et Edrlab.">
            <a:extLst>
              <a:ext uri="{FF2B5EF4-FFF2-40B4-BE49-F238E27FC236}">
                <a16:creationId xmlns:a16="http://schemas.microsoft.com/office/drawing/2014/main" id="{BEE19337-D35F-EA82-5933-E58E32C0DF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196752"/>
            <a:ext cx="3341171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570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C5AD11-E1F1-8887-7B3F-3B956CE50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600" dirty="0"/>
              <a:t>Lecteur MP3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BD5806-4EE4-286D-2E87-971964625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692696"/>
            <a:ext cx="9036495" cy="5184576"/>
          </a:xfrm>
        </p:spPr>
        <p:txBody>
          <a:bodyPr/>
          <a:lstStyle/>
          <a:p>
            <a:pPr marL="0" indent="0" algn="ctr">
              <a:buNone/>
            </a:pPr>
            <a:endParaRPr lang="fr-FR" sz="1200" b="1" dirty="0"/>
          </a:p>
          <a:p>
            <a:pPr marL="0" indent="0" algn="ctr">
              <a:buNone/>
            </a:pPr>
            <a:r>
              <a:rPr lang="fr-FR" b="1" dirty="0" err="1"/>
              <a:t>Envoy</a:t>
            </a:r>
            <a:r>
              <a:rPr lang="fr-FR" b="1" dirty="0"/>
              <a:t> </a:t>
            </a:r>
            <a:r>
              <a:rPr lang="fr-FR" b="1" dirty="0" err="1"/>
              <a:t>Connect</a:t>
            </a:r>
            <a:r>
              <a:rPr lang="fr-FR" b="1" dirty="0"/>
              <a:t> de </a:t>
            </a:r>
            <a:r>
              <a:rPr lang="fr-FR" b="1" dirty="0" err="1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MegaVoice</a:t>
            </a:r>
            <a:endParaRPr lang="fr-FR" sz="1400" dirty="0">
              <a:solidFill>
                <a:srgbClr val="0070C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fr-FR" sz="1400" dirty="0"/>
              <a:t>Ce lecteur audio initialement proposé pour les besoins des pays émergents est aujourd’hui utilisé par des bibliothèques à l’étranger (CELA).</a:t>
            </a:r>
          </a:p>
          <a:p>
            <a:pPr marL="0" indent="0">
              <a:buNone/>
            </a:pPr>
            <a:endParaRPr lang="fr-FR" sz="1400" dirty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BADDEF99-CD72-AAF4-3351-3FE1524DC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63553"/>
              </p:ext>
            </p:extLst>
          </p:nvPr>
        </p:nvGraphicFramePr>
        <p:xfrm>
          <a:off x="0" y="1927204"/>
          <a:ext cx="9143999" cy="4022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3274">
                  <a:extLst>
                    <a:ext uri="{9D8B030D-6E8A-4147-A177-3AD203B41FA5}">
                      <a16:colId xmlns:a16="http://schemas.microsoft.com/office/drawing/2014/main" val="3340904236"/>
                    </a:ext>
                  </a:extLst>
                </a:gridCol>
                <a:gridCol w="5990725">
                  <a:extLst>
                    <a:ext uri="{9D8B030D-6E8A-4147-A177-3AD203B41FA5}">
                      <a16:colId xmlns:a16="http://schemas.microsoft.com/office/drawing/2014/main" val="3723731019"/>
                    </a:ext>
                  </a:extLst>
                </a:gridCol>
              </a:tblGrid>
              <a:tr h="4022076">
                <a:tc>
                  <a:txBody>
                    <a:bodyPr/>
                    <a:lstStyle/>
                    <a:p>
                      <a:pPr lvl="1" algn="l" defTabSz="540000"/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Avantage 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1200150" lvl="2" indent="-285750" algn="l" defTabSz="54000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Un faible coût pour l'appareil,</a:t>
                      </a:r>
                    </a:p>
                    <a:p>
                      <a:pPr marL="1200150" lvl="2" indent="-285750" algn="l" defTabSz="54000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un produit petit, léger, sur batterie chargée en USB ou énergie solaire,</a:t>
                      </a:r>
                    </a:p>
                    <a:p>
                      <a:pPr marL="1200150" lvl="2" indent="-285750" algn="l" defTabSz="54000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un léger relief sur les touches.</a:t>
                      </a:r>
                    </a:p>
                    <a:p>
                      <a:endParaRPr lang="fr-FR" dirty="0">
                        <a:noFill/>
                      </a:endParaRP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/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Inconvénients 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: 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L’appareil n’offre qu’une navigation basée sur la lecture de fichiers MP3 sans prise en charge du format Daisy et de sa structuration,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des pistes audios vues sur un seul niveau qui doivent être correctement nommées, 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absence de réglage de la vitesse de lecture, de la tonalité, de la position d’arrêt, de la pose de signets…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des boutons trop petits avec des reliefs insuffisants,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pas d'informations vocale, seulement des bips,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nécessite un dispositif externe comme un ordinateur pour le chargement des livres en mémoire interne ou sur la carte micro-SD,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la faible qualité du haut-parleur intégré,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le support difficile sur ce type </a:t>
                      </a:r>
                      <a:r>
                        <a:rPr lang="fr-FR" sz="1400" b="0">
                          <a:solidFill>
                            <a:schemeClr val="tx1"/>
                          </a:solidFill>
                        </a:rPr>
                        <a:t>de produit </a:t>
                      </a: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pour les publics les plus fragiles.</a:t>
                      </a: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9436275"/>
                  </a:ext>
                </a:extLst>
              </a:tr>
            </a:tbl>
          </a:graphicData>
        </a:graphic>
      </p:graphicFrame>
      <p:pic>
        <p:nvPicPr>
          <p:cNvPr id="6" name="Image 5" descr="Lecteur audio MP3 Envoy Connect de MegaVoice">
            <a:extLst>
              <a:ext uri="{FF2B5EF4-FFF2-40B4-BE49-F238E27FC236}">
                <a16:creationId xmlns:a16="http://schemas.microsoft.com/office/drawing/2014/main" id="{74F7E4FE-74DF-DDBE-B981-6FB60EB7B1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344" y="3779676"/>
            <a:ext cx="21336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246075"/>
      </p:ext>
    </p:extLst>
  </p:cSld>
  <p:clrMapOvr>
    <a:masterClrMapping/>
  </p:clrMapOvr>
</p:sld>
</file>

<file path=ppt/theme/theme1.xml><?xml version="1.0" encoding="utf-8"?>
<a:theme xmlns:a="http://schemas.openxmlformats.org/drawingml/2006/main" name="Masque_de_presentation_Powerpoint (4)">
  <a:themeElements>
    <a:clrScheme name="Capgemini ppt_white 2">
      <a:dk1>
        <a:srgbClr val="000000"/>
      </a:dk1>
      <a:lt1>
        <a:srgbClr val="FFFFFF"/>
      </a:lt1>
      <a:dk2>
        <a:srgbClr val="E1829B"/>
      </a:dk2>
      <a:lt2>
        <a:srgbClr val="FFFFFF"/>
      </a:lt2>
      <a:accent1>
        <a:srgbClr val="F5964B"/>
      </a:accent1>
      <a:accent2>
        <a:srgbClr val="F0CD96"/>
      </a:accent2>
      <a:accent3>
        <a:srgbClr val="FFFFFF"/>
      </a:accent3>
      <a:accent4>
        <a:srgbClr val="000000"/>
      </a:accent4>
      <a:accent5>
        <a:srgbClr val="F9C9B1"/>
      </a:accent5>
      <a:accent6>
        <a:srgbClr val="D9BA87"/>
      </a:accent6>
      <a:hlink>
        <a:srgbClr val="D2CD0A"/>
      </a:hlink>
      <a:folHlink>
        <a:srgbClr val="E1829B"/>
      </a:folHlink>
    </a:clrScheme>
    <a:fontScheme name="Capgemini ppt_white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apgemini ppt_white 1">
        <a:dk1>
          <a:srgbClr val="000000"/>
        </a:dk1>
        <a:lt1>
          <a:srgbClr val="FFFFFF"/>
        </a:lt1>
        <a:dk2>
          <a:srgbClr val="9E9E9E"/>
        </a:dk2>
        <a:lt2>
          <a:srgbClr val="DDDDDD"/>
        </a:lt2>
        <a:accent1>
          <a:srgbClr val="BCBCBC"/>
        </a:accent1>
        <a:accent2>
          <a:srgbClr val="E9E9E9"/>
        </a:accent2>
        <a:accent3>
          <a:srgbClr val="FFFFFF"/>
        </a:accent3>
        <a:accent4>
          <a:srgbClr val="000000"/>
        </a:accent4>
        <a:accent5>
          <a:srgbClr val="DADADA"/>
        </a:accent5>
        <a:accent6>
          <a:srgbClr val="D3D3D3"/>
        </a:accent6>
        <a:hlink>
          <a:srgbClr val="BCBCBC"/>
        </a:hlink>
        <a:folHlink>
          <a:srgbClr val="5353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gemini ppt_white 2">
        <a:dk1>
          <a:srgbClr val="000000"/>
        </a:dk1>
        <a:lt1>
          <a:srgbClr val="FFFFFF"/>
        </a:lt1>
        <a:dk2>
          <a:srgbClr val="E1829B"/>
        </a:dk2>
        <a:lt2>
          <a:srgbClr val="FFFFFF"/>
        </a:lt2>
        <a:accent1>
          <a:srgbClr val="F5964B"/>
        </a:accent1>
        <a:accent2>
          <a:srgbClr val="F0CD96"/>
        </a:accent2>
        <a:accent3>
          <a:srgbClr val="FFFFFF"/>
        </a:accent3>
        <a:accent4>
          <a:srgbClr val="000000"/>
        </a:accent4>
        <a:accent5>
          <a:srgbClr val="F9C9B1"/>
        </a:accent5>
        <a:accent6>
          <a:srgbClr val="D9BA87"/>
        </a:accent6>
        <a:hlink>
          <a:srgbClr val="D2CD0A"/>
        </a:hlink>
        <a:folHlink>
          <a:srgbClr val="E182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 powerpoint.pptx" id="{E531DCBA-5A63-4858-B019-D76E54A7A99B}" vid="{9E801512-5F2E-48A6-BBF4-8FEFCFE07FC7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Masque_de_presentation_Powerpoint</Template>
  <TotalTime>1037</TotalTime>
  <Words>979</Words>
  <Application>Microsoft Office PowerPoint</Application>
  <PresentationFormat>Affichage à l'écran (4:3)</PresentationFormat>
  <Paragraphs>121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Arial Narrow</vt:lpstr>
      <vt:lpstr>Wingdings</vt:lpstr>
      <vt:lpstr>Masque_de_presentation_Powerpoint (4)</vt:lpstr>
      <vt:lpstr>Vers de nouveaux supports de lecture ?</vt:lpstr>
      <vt:lpstr>Présentation</vt:lpstr>
      <vt:lpstr>Sujet de l’intervention</vt:lpstr>
      <vt:lpstr>Aujourd’hui des lecteurs audio Daisy / MP3 adaptés</vt:lpstr>
      <vt:lpstr>Après la disparition des lecteurs CD ?</vt:lpstr>
      <vt:lpstr>Lecteurs Daisy / MP3 avec cartouche ?</vt:lpstr>
      <vt:lpstr>Appareil de lecture connecté Daisy ?</vt:lpstr>
      <vt:lpstr>Lecture de livres audios sur enceintes connectées ?</vt:lpstr>
      <vt:lpstr>Lecteur MP3</vt:lpstr>
      <vt:lpstr>Conclusion</vt:lpstr>
      <vt:lpstr>MERCI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CARPANINI Jean-Pierre</dc:creator>
  <cp:lastModifiedBy>CARPANINI Jean-Pierre</cp:lastModifiedBy>
  <cp:revision>63</cp:revision>
  <cp:lastPrinted>2015-06-05T15:39:42Z</cp:lastPrinted>
  <dcterms:created xsi:type="dcterms:W3CDTF">2025-10-08T10:26:53Z</dcterms:created>
  <dcterms:modified xsi:type="dcterms:W3CDTF">2025-11-27T10:29:53Z</dcterms:modified>
</cp:coreProperties>
</file>